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8" r:id="rId5"/>
    <p:sldId id="260" r:id="rId6"/>
    <p:sldId id="267" r:id="rId7"/>
    <p:sldId id="270" r:id="rId8"/>
    <p:sldId id="269" r:id="rId9"/>
    <p:sldId id="274" r:id="rId10"/>
    <p:sldId id="272" r:id="rId11"/>
    <p:sldId id="27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1E1"/>
    <a:srgbClr val="D632DA"/>
    <a:srgbClr val="F2F2F2"/>
    <a:srgbClr val="4D4E8E"/>
    <a:srgbClr val="8BB8A3"/>
    <a:srgbClr val="646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4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4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03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5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1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4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4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92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6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1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2024-11-26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2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6C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49623" y="2812090"/>
            <a:ext cx="54312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i="1" kern="0" dirty="0">
                <a:ln w="9525">
                  <a:noFill/>
                </a:ln>
                <a:solidFill>
                  <a:srgbClr val="F2F2F2"/>
                </a:solidFill>
                <a:ea typeface="Tmon몬소리 Black" panose="02000A03000000000000" pitchFamily="2" charset="-127"/>
              </a:rPr>
              <a:t>Movie Clip</a:t>
            </a:r>
          </a:p>
          <a:p>
            <a:pPr algn="ctr" latinLnBrk="0">
              <a:defRPr/>
            </a:pPr>
            <a:r>
              <a:rPr lang="ko-KR" altLang="en-US" sz="1000" kern="0" dirty="0">
                <a:solidFill>
                  <a:srgbClr val="F2F2F2"/>
                </a:solidFill>
              </a:rPr>
              <a:t>영화로 가는 지름길</a:t>
            </a:r>
            <a:endParaRPr lang="ko-KR" altLang="en-US" sz="2400" dirty="0">
              <a:solidFill>
                <a:srgbClr val="F2F2F2"/>
              </a:solidFill>
            </a:endParaRPr>
          </a:p>
        </p:txBody>
      </p:sp>
      <p:sp>
        <p:nvSpPr>
          <p:cNvPr id="81" name="자유형 80">
            <a:extLst>
              <a:ext uri="{FF2B5EF4-FFF2-40B4-BE49-F238E27FC236}">
                <a16:creationId xmlns:a16="http://schemas.microsoft.com/office/drawing/2014/main" id="{313104EB-6B40-EAB0-156C-047965625EAB}"/>
              </a:ext>
            </a:extLst>
          </p:cNvPr>
          <p:cNvSpPr/>
          <p:nvPr/>
        </p:nvSpPr>
        <p:spPr>
          <a:xfrm>
            <a:off x="8682182" y="2409475"/>
            <a:ext cx="198726" cy="1620837"/>
          </a:xfrm>
          <a:custGeom>
            <a:avLst/>
            <a:gdLst>
              <a:gd name="connsiteX0" fmla="*/ 12140 w 198726"/>
              <a:gd name="connsiteY0" fmla="*/ 0 h 1620837"/>
              <a:gd name="connsiteX1" fmla="*/ 26609 w 198726"/>
              <a:gd name="connsiteY1" fmla="*/ 0 h 1620837"/>
              <a:gd name="connsiteX2" fmla="*/ 198726 w 198726"/>
              <a:gd name="connsiteY2" fmla="*/ 172117 h 1620837"/>
              <a:gd name="connsiteX3" fmla="*/ 198726 w 198726"/>
              <a:gd name="connsiteY3" fmla="*/ 1448720 h 1620837"/>
              <a:gd name="connsiteX4" fmla="*/ 26609 w 198726"/>
              <a:gd name="connsiteY4" fmla="*/ 1620837 h 1620837"/>
              <a:gd name="connsiteX5" fmla="*/ 0 w 198726"/>
              <a:gd name="connsiteY5" fmla="*/ 1620837 h 1620837"/>
              <a:gd name="connsiteX6" fmla="*/ 0 w 198726"/>
              <a:gd name="connsiteY6" fmla="*/ 1620836 h 1620837"/>
              <a:gd name="connsiteX7" fmla="*/ 12135 w 198726"/>
              <a:gd name="connsiteY7" fmla="*/ 1620836 h 1620837"/>
              <a:gd name="connsiteX8" fmla="*/ 184252 w 198726"/>
              <a:gd name="connsiteY8" fmla="*/ 1448719 h 1620837"/>
              <a:gd name="connsiteX9" fmla="*/ 184252 w 198726"/>
              <a:gd name="connsiteY9" fmla="*/ 172116 h 1620837"/>
              <a:gd name="connsiteX10" fmla="*/ 79131 w 198726"/>
              <a:gd name="connsiteY10" fmla="*/ 13525 h 162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726" h="1620837">
                <a:moveTo>
                  <a:pt x="12140" y="0"/>
                </a:moveTo>
                <a:lnTo>
                  <a:pt x="26609" y="0"/>
                </a:lnTo>
                <a:cubicBezTo>
                  <a:pt x="121667" y="0"/>
                  <a:pt x="198726" y="77059"/>
                  <a:pt x="198726" y="172117"/>
                </a:cubicBezTo>
                <a:lnTo>
                  <a:pt x="198726" y="1448720"/>
                </a:lnTo>
                <a:cubicBezTo>
                  <a:pt x="198726" y="1543778"/>
                  <a:pt x="121667" y="1620837"/>
                  <a:pt x="26609" y="1620837"/>
                </a:cubicBezTo>
                <a:lnTo>
                  <a:pt x="0" y="1620837"/>
                </a:lnTo>
                <a:lnTo>
                  <a:pt x="0" y="1620836"/>
                </a:lnTo>
                <a:lnTo>
                  <a:pt x="12135" y="1620836"/>
                </a:lnTo>
                <a:cubicBezTo>
                  <a:pt x="107193" y="1620836"/>
                  <a:pt x="184252" y="1543777"/>
                  <a:pt x="184252" y="1448719"/>
                </a:cubicBezTo>
                <a:lnTo>
                  <a:pt x="184252" y="172116"/>
                </a:lnTo>
                <a:cubicBezTo>
                  <a:pt x="184252" y="100823"/>
                  <a:pt x="140906" y="39653"/>
                  <a:pt x="79131" y="13525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2400" dirty="0">
              <a:solidFill>
                <a:srgbClr val="F2F2F2"/>
              </a:solidFill>
            </a:endParaRPr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313104EB-6B40-EAB0-156C-047965625EAB}"/>
              </a:ext>
            </a:extLst>
          </p:cNvPr>
          <p:cNvSpPr/>
          <p:nvPr/>
        </p:nvSpPr>
        <p:spPr>
          <a:xfrm flipH="1">
            <a:off x="3449623" y="2409475"/>
            <a:ext cx="198726" cy="1620837"/>
          </a:xfrm>
          <a:custGeom>
            <a:avLst/>
            <a:gdLst>
              <a:gd name="connsiteX0" fmla="*/ 12140 w 198726"/>
              <a:gd name="connsiteY0" fmla="*/ 0 h 1620837"/>
              <a:gd name="connsiteX1" fmla="*/ 26609 w 198726"/>
              <a:gd name="connsiteY1" fmla="*/ 0 h 1620837"/>
              <a:gd name="connsiteX2" fmla="*/ 198726 w 198726"/>
              <a:gd name="connsiteY2" fmla="*/ 172117 h 1620837"/>
              <a:gd name="connsiteX3" fmla="*/ 198726 w 198726"/>
              <a:gd name="connsiteY3" fmla="*/ 1448720 h 1620837"/>
              <a:gd name="connsiteX4" fmla="*/ 26609 w 198726"/>
              <a:gd name="connsiteY4" fmla="*/ 1620837 h 1620837"/>
              <a:gd name="connsiteX5" fmla="*/ 0 w 198726"/>
              <a:gd name="connsiteY5" fmla="*/ 1620837 h 1620837"/>
              <a:gd name="connsiteX6" fmla="*/ 0 w 198726"/>
              <a:gd name="connsiteY6" fmla="*/ 1620836 h 1620837"/>
              <a:gd name="connsiteX7" fmla="*/ 12135 w 198726"/>
              <a:gd name="connsiteY7" fmla="*/ 1620836 h 1620837"/>
              <a:gd name="connsiteX8" fmla="*/ 184252 w 198726"/>
              <a:gd name="connsiteY8" fmla="*/ 1448719 h 1620837"/>
              <a:gd name="connsiteX9" fmla="*/ 184252 w 198726"/>
              <a:gd name="connsiteY9" fmla="*/ 172116 h 1620837"/>
              <a:gd name="connsiteX10" fmla="*/ 79131 w 198726"/>
              <a:gd name="connsiteY10" fmla="*/ 13525 h 162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726" h="1620837">
                <a:moveTo>
                  <a:pt x="12140" y="0"/>
                </a:moveTo>
                <a:lnTo>
                  <a:pt x="26609" y="0"/>
                </a:lnTo>
                <a:cubicBezTo>
                  <a:pt x="121667" y="0"/>
                  <a:pt x="198726" y="77059"/>
                  <a:pt x="198726" y="172117"/>
                </a:cubicBezTo>
                <a:lnTo>
                  <a:pt x="198726" y="1448720"/>
                </a:lnTo>
                <a:cubicBezTo>
                  <a:pt x="198726" y="1543778"/>
                  <a:pt x="121667" y="1620837"/>
                  <a:pt x="26609" y="1620837"/>
                </a:cubicBezTo>
                <a:lnTo>
                  <a:pt x="0" y="1620837"/>
                </a:lnTo>
                <a:lnTo>
                  <a:pt x="0" y="1620836"/>
                </a:lnTo>
                <a:lnTo>
                  <a:pt x="12135" y="1620836"/>
                </a:lnTo>
                <a:cubicBezTo>
                  <a:pt x="107193" y="1620836"/>
                  <a:pt x="184252" y="1543777"/>
                  <a:pt x="184252" y="1448719"/>
                </a:cubicBezTo>
                <a:lnTo>
                  <a:pt x="184252" y="172116"/>
                </a:lnTo>
                <a:cubicBezTo>
                  <a:pt x="184252" y="100823"/>
                  <a:pt x="140906" y="39653"/>
                  <a:pt x="79131" y="13525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endParaRPr lang="ko-KR" altLang="en-US" sz="2400" dirty="0">
              <a:solidFill>
                <a:srgbClr val="F2F2F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39022" y="6366933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1251133 </a:t>
            </a:r>
            <a:r>
              <a:rPr lang="ko-KR" altLang="en-US" dirty="0" err="1" smtClean="0">
                <a:solidFill>
                  <a:schemeClr val="bg1"/>
                </a:solidFill>
              </a:rPr>
              <a:t>윤수한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39022" y="599760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1254443 </a:t>
            </a:r>
            <a:r>
              <a:rPr lang="ko-KR" altLang="en-US" dirty="0" smtClean="0">
                <a:solidFill>
                  <a:schemeClr val="bg1"/>
                </a:solidFill>
              </a:rPr>
              <a:t>이상화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6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dirty="0">
                  <a:solidFill>
                    <a:srgbClr val="646C79"/>
                  </a:solidFill>
                </a:rPr>
                <a:t>결론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5238804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476401"/>
              </p:ext>
            </p:extLst>
          </p:nvPr>
        </p:nvGraphicFramePr>
        <p:xfrm>
          <a:off x="539748" y="1320757"/>
          <a:ext cx="872331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문제정의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방법론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역전파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기능설명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결론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개선점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85" name="직사각형 84"/>
          <p:cNvSpPr/>
          <p:nvPr/>
        </p:nvSpPr>
        <p:spPr>
          <a:xfrm>
            <a:off x="6126608" y="1430438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9DDDA6-3290-44EB-8CDD-F1A912F143AD}"/>
              </a:ext>
            </a:extLst>
          </p:cNvPr>
          <p:cNvSpPr/>
          <p:nvPr/>
        </p:nvSpPr>
        <p:spPr>
          <a:xfrm>
            <a:off x="3258859" y="4602509"/>
            <a:ext cx="7689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사람들이 </a:t>
            </a:r>
            <a:r>
              <a:rPr lang="ko-KR" altLang="en-US" dirty="0"/>
              <a:t>자신이 좋아하는 영화를 볼 수 있도록  </a:t>
            </a:r>
            <a:r>
              <a:rPr lang="ko-KR" altLang="en-US" dirty="0" err="1"/>
              <a:t>DQN을</a:t>
            </a:r>
            <a:r>
              <a:rPr lang="ko-KR" altLang="en-US" dirty="0"/>
              <a:t> 사용하여 </a:t>
            </a:r>
            <a:r>
              <a:rPr lang="ko-KR" altLang="en-US" dirty="0" smtClean="0"/>
              <a:t>빠르고 유저 </a:t>
            </a:r>
            <a:r>
              <a:rPr lang="ko-KR" altLang="en-US" dirty="0"/>
              <a:t>최적화된 </a:t>
            </a:r>
            <a:r>
              <a:rPr lang="ko-KR" altLang="en-US" dirty="0" err="1"/>
              <a:t>숏츠를</a:t>
            </a:r>
            <a:r>
              <a:rPr lang="ko-KR" altLang="en-US" dirty="0"/>
              <a:t> 제공</a:t>
            </a:r>
          </a:p>
        </p:txBody>
      </p:sp>
      <p:pic>
        <p:nvPicPr>
          <p:cNvPr id="54" name="Image 1" descr="preencoded.png">
            <a:extLst>
              <a:ext uri="{FF2B5EF4-FFF2-40B4-BE49-F238E27FC236}">
                <a16:creationId xmlns:a16="http://schemas.microsoft.com/office/drawing/2014/main" id="{2BEA091A-9B76-4B0D-85F0-1CF850848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322" y="1177953"/>
            <a:ext cx="962858" cy="1540669"/>
          </a:xfrm>
          <a:prstGeom prst="rect">
            <a:avLst/>
          </a:prstGeom>
        </p:spPr>
      </p:pic>
      <p:pic>
        <p:nvPicPr>
          <p:cNvPr id="55" name="Image 2" descr="preencoded.png">
            <a:extLst>
              <a:ext uri="{FF2B5EF4-FFF2-40B4-BE49-F238E27FC236}">
                <a16:creationId xmlns:a16="http://schemas.microsoft.com/office/drawing/2014/main" id="{E9EDF89E-74C3-43D5-AF52-DA33A3157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22" y="2718621"/>
            <a:ext cx="962858" cy="1540669"/>
          </a:xfrm>
          <a:prstGeom prst="rect">
            <a:avLst/>
          </a:prstGeom>
        </p:spPr>
      </p:pic>
      <p:pic>
        <p:nvPicPr>
          <p:cNvPr id="57" name="Image 3" descr="preencoded.png">
            <a:extLst>
              <a:ext uri="{FF2B5EF4-FFF2-40B4-BE49-F238E27FC236}">
                <a16:creationId xmlns:a16="http://schemas.microsoft.com/office/drawing/2014/main" id="{C79F6E82-DF9F-4573-AEBE-4C303F49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322" y="4259290"/>
            <a:ext cx="962858" cy="154066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4C5B9D7-CFD5-4182-BDA1-5873853657F8}"/>
              </a:ext>
            </a:extLst>
          </p:cNvPr>
          <p:cNvSpPr txBox="1"/>
          <p:nvPr/>
        </p:nvSpPr>
        <p:spPr>
          <a:xfrm>
            <a:off x="3258859" y="1554491"/>
            <a:ext cx="6502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/>
              <a:t>사람들이 </a:t>
            </a:r>
            <a:r>
              <a:rPr lang="en-US" altLang="ko-KR" dirty="0" smtClean="0"/>
              <a:t>OTT</a:t>
            </a:r>
            <a:r>
              <a:rPr lang="ko-KR" altLang="en-US" dirty="0" smtClean="0"/>
              <a:t>플랫폼 컨텐츠 선택에 많은 시간을 할애함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678F6A-F3DC-48AD-B1FF-8A8490736B65}"/>
              </a:ext>
            </a:extLst>
          </p:cNvPr>
          <p:cNvSpPr txBox="1"/>
          <p:nvPr/>
        </p:nvSpPr>
        <p:spPr>
          <a:xfrm>
            <a:off x="3258859" y="3141615"/>
            <a:ext cx="6502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smtClean="0"/>
              <a:t>콘텐츠 선택 시간을 줄이고 영화에 대한 흥미를 가지게 하기 위해 가장 매력적인 플랫폼인 </a:t>
            </a:r>
            <a:r>
              <a:rPr lang="ko-KR" altLang="en-US" dirty="0" err="1" smtClean="0"/>
              <a:t>숏츠와</a:t>
            </a:r>
            <a:r>
              <a:rPr lang="ko-KR" altLang="en-US" dirty="0" smtClean="0"/>
              <a:t> 영화를 결합함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06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dirty="0" smtClean="0">
                  <a:solidFill>
                    <a:srgbClr val="646C79"/>
                  </a:solidFill>
                </a:rPr>
                <a:t>개선점</a:t>
              </a:r>
              <a:endParaRPr lang="ko-KR" altLang="en-US" sz="20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5758094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71569"/>
              </p:ext>
            </p:extLst>
          </p:nvPr>
        </p:nvGraphicFramePr>
        <p:xfrm>
          <a:off x="539748" y="1320757"/>
          <a:ext cx="872331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문제정의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방법론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역전파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기능설명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결론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개선점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85" name="직사각형 84"/>
          <p:cNvSpPr/>
          <p:nvPr/>
        </p:nvSpPr>
        <p:spPr>
          <a:xfrm>
            <a:off x="6126608" y="1430438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C5B9D7-CFD5-4182-BDA1-5873853657F8}"/>
              </a:ext>
            </a:extLst>
          </p:cNvPr>
          <p:cNvSpPr txBox="1"/>
          <p:nvPr/>
        </p:nvSpPr>
        <p:spPr>
          <a:xfrm>
            <a:off x="1726529" y="2026689"/>
            <a:ext cx="195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돌연변이 활용</a:t>
            </a:r>
            <a:endParaRPr lang="en-US" altLang="ko-KR" dirty="0"/>
          </a:p>
        </p:txBody>
      </p:sp>
      <p:pic>
        <p:nvPicPr>
          <p:cNvPr id="2050" name="Picture 2" descr="Uwe's Blog: Genetic Algorithm for Feature Selec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94" y="2473228"/>
            <a:ext cx="3144538" cy="31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597" y="1320757"/>
            <a:ext cx="4324350" cy="23241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C5B9D7-CFD5-4182-BDA1-5873853657F8}"/>
              </a:ext>
            </a:extLst>
          </p:cNvPr>
          <p:cNvSpPr txBox="1"/>
          <p:nvPr/>
        </p:nvSpPr>
        <p:spPr>
          <a:xfrm>
            <a:off x="5957997" y="951425"/>
            <a:ext cx="195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디자인 문제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07" y="4135288"/>
            <a:ext cx="4257339" cy="213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1348069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7CA392C6-D1B0-4282-AF6A-81AF949EA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846" y="1153246"/>
            <a:ext cx="8786350" cy="175221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2F2017-D898-49EF-91E2-B74124DEA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796" y="3650155"/>
            <a:ext cx="7756988" cy="1735005"/>
          </a:xfrm>
          <a:prstGeom prst="rect">
            <a:avLst/>
          </a:prstGeom>
        </p:spPr>
      </p:pic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F98E277C-91CF-4981-9E3D-689352ECE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612098"/>
              </p:ext>
            </p:extLst>
          </p:nvPr>
        </p:nvGraphicFramePr>
        <p:xfrm>
          <a:off x="581629" y="1320757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문제정의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방법론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역전파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기능설명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결론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개선점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897" y="2416078"/>
            <a:ext cx="6172200" cy="1495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708" y="4482919"/>
            <a:ext cx="6515100" cy="1476375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1658897" y="36189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000" dirty="0" smtClean="0">
                <a:solidFill>
                  <a:srgbClr val="646C79"/>
                </a:solidFill>
              </a:rPr>
              <a:t>문제정의</a:t>
            </a:r>
            <a:endParaRPr lang="ko-KR" altLang="en-US" sz="2000" dirty="0">
              <a:solidFill>
                <a:srgbClr val="646C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91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7210" y="1937918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C5F357-4B46-431A-AB30-01C214DC47C5}"/>
              </a:ext>
            </a:extLst>
          </p:cNvPr>
          <p:cNvSpPr/>
          <p:nvPr/>
        </p:nvSpPr>
        <p:spPr>
          <a:xfrm>
            <a:off x="2230394" y="1366025"/>
            <a:ext cx="3966519" cy="42692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0CC23E-B64F-4309-BDFD-852873135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808" y="2182832"/>
            <a:ext cx="3379689" cy="17009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CAB60C6-48C3-41F8-8442-F2EFA0CE343C}"/>
              </a:ext>
            </a:extLst>
          </p:cNvPr>
          <p:cNvSpPr txBox="1"/>
          <p:nvPr/>
        </p:nvSpPr>
        <p:spPr>
          <a:xfrm>
            <a:off x="2879329" y="415891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/>
              <a:t>. </a:t>
            </a:r>
            <a:r>
              <a:rPr lang="ko-KR" altLang="en-US" dirty="0"/>
              <a:t>제공하는 정보가 적음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3C76381-1B2D-449C-84AC-F2A3A317A95F}"/>
              </a:ext>
            </a:extLst>
          </p:cNvPr>
          <p:cNvSpPr txBox="1"/>
          <p:nvPr/>
        </p:nvSpPr>
        <p:spPr>
          <a:xfrm>
            <a:off x="3409585" y="163743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OTT</a:t>
            </a:r>
            <a:r>
              <a:rPr lang="ko-KR" altLang="en-US" dirty="0"/>
              <a:t>의 문제점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327ADC1-2261-4C1A-A27C-D9B94D119400}"/>
              </a:ext>
            </a:extLst>
          </p:cNvPr>
          <p:cNvSpPr txBox="1"/>
          <p:nvPr/>
        </p:nvSpPr>
        <p:spPr>
          <a:xfrm>
            <a:off x="2879329" y="474937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흥미를 유발하기 어려움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688592" y="1366025"/>
            <a:ext cx="3966519" cy="4269260"/>
            <a:chOff x="6688592" y="1366025"/>
            <a:chExt cx="3966519" cy="4269260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59CD4829-1CCD-4BCC-AE0B-1BD1B9E15CD3}"/>
                </a:ext>
              </a:extLst>
            </p:cNvPr>
            <p:cNvSpPr/>
            <p:nvPr/>
          </p:nvSpPr>
          <p:spPr>
            <a:xfrm>
              <a:off x="6688592" y="1366025"/>
              <a:ext cx="3966519" cy="426926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강의: ③숏폼 애니메이션 영상 제작 강좌 - HONGS LAB">
              <a:extLst>
                <a:ext uri="{FF2B5EF4-FFF2-40B4-BE49-F238E27FC236}">
                  <a16:creationId xmlns:a16="http://schemas.microsoft.com/office/drawing/2014/main" id="{4F48424C-04DF-4430-8D8B-A7318C7F7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2796" y="4147120"/>
              <a:ext cx="2132146" cy="849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9DE6562-38EF-4131-B12C-5BAAC1565CE6}"/>
                </a:ext>
              </a:extLst>
            </p:cNvPr>
            <p:cNvSpPr/>
            <p:nvPr/>
          </p:nvSpPr>
          <p:spPr>
            <a:xfrm rot="5400000">
              <a:off x="8334632" y="3244464"/>
              <a:ext cx="726278" cy="611660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휘청이는 국내 OTT...2023년은 '생존'의 해가 될 것 &lt; 경제 &lt; 기사본문 - 사례뉴스">
              <a:extLst>
                <a:ext uri="{FF2B5EF4-FFF2-40B4-BE49-F238E27FC236}">
                  <a16:creationId xmlns:a16="http://schemas.microsoft.com/office/drawing/2014/main" id="{41DB8007-60AA-4EE1-B740-A9C0ECDD1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2795" y="2160534"/>
              <a:ext cx="2132897" cy="77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F394E5F-C6C1-403B-BFE2-421FDD7B15D1}"/>
                </a:ext>
              </a:extLst>
            </p:cNvPr>
            <p:cNvSpPr txBox="1"/>
            <p:nvPr/>
          </p:nvSpPr>
          <p:spPr>
            <a:xfrm>
              <a:off x="7893704" y="1602726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영화의 </a:t>
              </a:r>
              <a:r>
                <a:rPr lang="ko-KR" altLang="en-US" dirty="0" err="1"/>
                <a:t>숏츠화</a:t>
              </a:r>
              <a:endParaRPr lang="ko-KR" altLang="en-US" dirty="0"/>
            </a:p>
          </p:txBody>
        </p:sp>
      </p:grp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BB5631CC-CD9F-4B86-BA0B-FDFAED5E2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33559"/>
              </p:ext>
            </p:extLst>
          </p:nvPr>
        </p:nvGraphicFramePr>
        <p:xfrm>
          <a:off x="581629" y="1320757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문제정의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방법론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역전파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기능설명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결론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개선점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646645" y="39826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000" dirty="0" smtClean="0">
                <a:solidFill>
                  <a:srgbClr val="646C79"/>
                </a:solidFill>
              </a:rPr>
              <a:t>해결방안</a:t>
            </a:r>
            <a:endParaRPr lang="ko-KR" altLang="en-US" sz="2000" dirty="0">
              <a:solidFill>
                <a:srgbClr val="646C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93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ko-KR" altLang="en-US" sz="2000" dirty="0">
                  <a:solidFill>
                    <a:srgbClr val="646C79"/>
                  </a:solidFill>
                </a:rPr>
                <a:t>문제점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7210" y="2463078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139751"/>
              </p:ext>
            </p:extLst>
          </p:nvPr>
        </p:nvGraphicFramePr>
        <p:xfrm>
          <a:off x="602569" y="1320757"/>
          <a:ext cx="723195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문제정의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방법론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역전파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기능설명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결론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개선점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84333C65-DA5B-4C80-B8EA-5DF896878EED}"/>
              </a:ext>
            </a:extLst>
          </p:cNvPr>
          <p:cNvGrpSpPr/>
          <p:nvPr/>
        </p:nvGrpSpPr>
        <p:grpSpPr>
          <a:xfrm>
            <a:off x="1921488" y="1337916"/>
            <a:ext cx="7690182" cy="4577834"/>
            <a:chOff x="1921488" y="1337916"/>
            <a:chExt cx="7690182" cy="4577834"/>
          </a:xfrm>
        </p:grpSpPr>
        <p:sp>
          <p:nvSpPr>
            <p:cNvPr id="80" name="Shape 1">
              <a:extLst>
                <a:ext uri="{FF2B5EF4-FFF2-40B4-BE49-F238E27FC236}">
                  <a16:creationId xmlns:a16="http://schemas.microsoft.com/office/drawing/2014/main" id="{1D25570A-930D-4962-B002-DAA1B874F64E}"/>
                </a:ext>
              </a:extLst>
            </p:cNvPr>
            <p:cNvSpPr/>
            <p:nvPr/>
          </p:nvSpPr>
          <p:spPr>
            <a:xfrm>
              <a:off x="2149969" y="1337916"/>
              <a:ext cx="30480" cy="4577834"/>
            </a:xfrm>
            <a:prstGeom prst="roundRect">
              <a:avLst>
                <a:gd name="adj" fmla="val 298550"/>
              </a:avLst>
            </a:prstGeom>
            <a:solidFill>
              <a:srgbClr val="BBC2DC"/>
            </a:solidFill>
            <a:ln/>
          </p:spPr>
        </p:sp>
        <p:sp>
          <p:nvSpPr>
            <p:cNvPr id="81" name="Shape 2">
              <a:extLst>
                <a:ext uri="{FF2B5EF4-FFF2-40B4-BE49-F238E27FC236}">
                  <a16:creationId xmlns:a16="http://schemas.microsoft.com/office/drawing/2014/main" id="{6EE5DD79-7B58-43BA-9E09-4EFABA03BAFE}"/>
                </a:ext>
              </a:extLst>
            </p:cNvPr>
            <p:cNvSpPr/>
            <p:nvPr/>
          </p:nvSpPr>
          <p:spPr>
            <a:xfrm>
              <a:off x="2378450" y="1810118"/>
              <a:ext cx="758309" cy="30480"/>
            </a:xfrm>
            <a:prstGeom prst="roundRect">
              <a:avLst>
                <a:gd name="adj" fmla="val 298550"/>
              </a:avLst>
            </a:prstGeom>
            <a:solidFill>
              <a:srgbClr val="BBC2DC"/>
            </a:solidFill>
            <a:ln/>
          </p:spPr>
        </p:sp>
        <p:sp>
          <p:nvSpPr>
            <p:cNvPr id="82" name="Shape 3">
              <a:extLst>
                <a:ext uri="{FF2B5EF4-FFF2-40B4-BE49-F238E27FC236}">
                  <a16:creationId xmlns:a16="http://schemas.microsoft.com/office/drawing/2014/main" id="{97CE8BA3-B314-401B-A5C9-B7EF2EE11651}"/>
                </a:ext>
              </a:extLst>
            </p:cNvPr>
            <p:cNvSpPr/>
            <p:nvPr/>
          </p:nvSpPr>
          <p:spPr>
            <a:xfrm>
              <a:off x="1921488" y="1581637"/>
              <a:ext cx="487442" cy="487442"/>
            </a:xfrm>
            <a:prstGeom prst="roundRect">
              <a:avLst>
                <a:gd name="adj" fmla="val 18669"/>
              </a:avLst>
            </a:prstGeom>
            <a:solidFill>
              <a:srgbClr val="D5DCF6"/>
            </a:solidFill>
            <a:ln w="7620">
              <a:solidFill>
                <a:srgbClr val="BBC2DC"/>
              </a:solidFill>
              <a:prstDash val="solid"/>
            </a:ln>
          </p:spPr>
        </p:sp>
        <p:sp>
          <p:nvSpPr>
            <p:cNvPr id="83" name="Text 4">
              <a:extLst>
                <a:ext uri="{FF2B5EF4-FFF2-40B4-BE49-F238E27FC236}">
                  <a16:creationId xmlns:a16="http://schemas.microsoft.com/office/drawing/2014/main" id="{4AC56345-36C8-43A7-802E-ACB17CAE124B}"/>
                </a:ext>
              </a:extLst>
            </p:cNvPr>
            <p:cNvSpPr/>
            <p:nvPr/>
          </p:nvSpPr>
          <p:spPr>
            <a:xfrm>
              <a:off x="2097938" y="1654265"/>
              <a:ext cx="134422" cy="3420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3B3535"/>
                  </a:solidFill>
                  <a:latin typeface="Alexandria Semi Bold" pitchFamily="34" charset="0"/>
                  <a:ea typeface="Alexandria Semi Bold" pitchFamily="34" charset="-122"/>
                  <a:cs typeface="Alexandria Semi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84" name="Text 5">
              <a:extLst>
                <a:ext uri="{FF2B5EF4-FFF2-40B4-BE49-F238E27FC236}">
                  <a16:creationId xmlns:a16="http://schemas.microsoft.com/office/drawing/2014/main" id="{D3C52888-6379-4CF4-9343-C70387682A77}"/>
                </a:ext>
              </a:extLst>
            </p:cNvPr>
            <p:cNvSpPr/>
            <p:nvPr/>
          </p:nvSpPr>
          <p:spPr>
            <a:xfrm>
              <a:off x="3356786" y="1554491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200" dirty="0">
                  <a:solidFill>
                    <a:srgbClr val="3B3535"/>
                  </a:solidFill>
                  <a:latin typeface="+mj-lt"/>
                  <a:ea typeface="Alexandria Semi Bold" pitchFamily="34" charset="-122"/>
                  <a:cs typeface="Alexandria Semi Bold" pitchFamily="34" charset="-120"/>
                </a:rPr>
                <a:t>제한된 데이터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85" name="Text 6">
              <a:extLst>
                <a:ext uri="{FF2B5EF4-FFF2-40B4-BE49-F238E27FC236}">
                  <a16:creationId xmlns:a16="http://schemas.microsoft.com/office/drawing/2014/main" id="{8E9BCC47-D9B0-4CF6-821D-4D70E947C23F}"/>
                </a:ext>
              </a:extLst>
            </p:cNvPr>
            <p:cNvSpPr/>
            <p:nvPr/>
          </p:nvSpPr>
          <p:spPr>
            <a:xfrm>
              <a:off x="3356786" y="2040623"/>
              <a:ext cx="6254884" cy="6934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짧은 영상을 통해 사용자의 취향을 정확히 파악해야 </a:t>
              </a:r>
              <a:r>
                <a:rPr lang="en-US" sz="1700" dirty="0" err="1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하는</a:t>
              </a: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 </a:t>
              </a:r>
              <a:r>
                <a:rPr lang="en-US" sz="1700" dirty="0" err="1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어려움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86" name="Shape 7">
              <a:extLst>
                <a:ext uri="{FF2B5EF4-FFF2-40B4-BE49-F238E27FC236}">
                  <a16:creationId xmlns:a16="http://schemas.microsoft.com/office/drawing/2014/main" id="{AC65086F-3F5D-4C0F-BBF6-D87542D3A3C5}"/>
                </a:ext>
              </a:extLst>
            </p:cNvPr>
            <p:cNvSpPr/>
            <p:nvPr/>
          </p:nvSpPr>
          <p:spPr>
            <a:xfrm>
              <a:off x="2378450" y="3527711"/>
              <a:ext cx="758309" cy="30480"/>
            </a:xfrm>
            <a:prstGeom prst="roundRect">
              <a:avLst>
                <a:gd name="adj" fmla="val 298550"/>
              </a:avLst>
            </a:prstGeom>
            <a:solidFill>
              <a:srgbClr val="BBC2DC"/>
            </a:solidFill>
            <a:ln/>
          </p:spPr>
        </p:sp>
        <p:sp>
          <p:nvSpPr>
            <p:cNvPr id="87" name="Shape 8">
              <a:extLst>
                <a:ext uri="{FF2B5EF4-FFF2-40B4-BE49-F238E27FC236}">
                  <a16:creationId xmlns:a16="http://schemas.microsoft.com/office/drawing/2014/main" id="{DFA13632-7E0F-42DC-BC24-B14A605AC58B}"/>
                </a:ext>
              </a:extLst>
            </p:cNvPr>
            <p:cNvSpPr/>
            <p:nvPr/>
          </p:nvSpPr>
          <p:spPr>
            <a:xfrm>
              <a:off x="1921488" y="3299230"/>
              <a:ext cx="487442" cy="487442"/>
            </a:xfrm>
            <a:prstGeom prst="roundRect">
              <a:avLst>
                <a:gd name="adj" fmla="val 18669"/>
              </a:avLst>
            </a:prstGeom>
            <a:solidFill>
              <a:srgbClr val="D5DCF6"/>
            </a:solidFill>
            <a:ln w="7620">
              <a:solidFill>
                <a:srgbClr val="BBC2DC"/>
              </a:solidFill>
              <a:prstDash val="solid"/>
            </a:ln>
          </p:spPr>
        </p:sp>
        <p:sp>
          <p:nvSpPr>
            <p:cNvPr id="88" name="Text 9">
              <a:extLst>
                <a:ext uri="{FF2B5EF4-FFF2-40B4-BE49-F238E27FC236}">
                  <a16:creationId xmlns:a16="http://schemas.microsoft.com/office/drawing/2014/main" id="{996155A8-9EA4-4FD8-A227-A20608865318}"/>
                </a:ext>
              </a:extLst>
            </p:cNvPr>
            <p:cNvSpPr/>
            <p:nvPr/>
          </p:nvSpPr>
          <p:spPr>
            <a:xfrm>
              <a:off x="2063053" y="3392801"/>
              <a:ext cx="204192" cy="3420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3B3535"/>
                  </a:solidFill>
                  <a:latin typeface="Alexandria Semi Bold" pitchFamily="34" charset="0"/>
                  <a:ea typeface="Alexandria Semi Bold" pitchFamily="34" charset="-122"/>
                  <a:cs typeface="Alexandria Semi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89" name="Text 10">
              <a:extLst>
                <a:ext uri="{FF2B5EF4-FFF2-40B4-BE49-F238E27FC236}">
                  <a16:creationId xmlns:a16="http://schemas.microsoft.com/office/drawing/2014/main" id="{12C89D44-983A-43FB-909B-F240DC550ACD}"/>
                </a:ext>
              </a:extLst>
            </p:cNvPr>
            <p:cNvSpPr/>
            <p:nvPr/>
          </p:nvSpPr>
          <p:spPr>
            <a:xfrm>
              <a:off x="3356786" y="3272084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200" dirty="0">
                  <a:solidFill>
                    <a:srgbClr val="3B3535"/>
                  </a:solidFill>
                  <a:latin typeface="+mj-lt"/>
                  <a:ea typeface="Alexandria Semi Bold" pitchFamily="34" charset="-122"/>
                  <a:cs typeface="Alexandria Semi Bold" pitchFamily="34" charset="-120"/>
                </a:rPr>
                <a:t>불명확한 피드백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90" name="Text 11">
              <a:extLst>
                <a:ext uri="{FF2B5EF4-FFF2-40B4-BE49-F238E27FC236}">
                  <a16:creationId xmlns:a16="http://schemas.microsoft.com/office/drawing/2014/main" id="{AEA74948-FD61-413D-AA0E-DB69996905EE}"/>
                </a:ext>
              </a:extLst>
            </p:cNvPr>
            <p:cNvSpPr/>
            <p:nvPr/>
          </p:nvSpPr>
          <p:spPr>
            <a:xfrm>
              <a:off x="3356786" y="3758216"/>
              <a:ext cx="6110883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사용자가 제공하는 정보가 모호하거나 불완전할 수 있</a:t>
              </a:r>
              <a:r>
                <a:rPr lang="ko-KR" alt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음</a:t>
              </a:r>
              <a:r>
                <a:rPr lang="en-US" altLang="ko-KR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.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91" name="Shape 12">
              <a:extLst>
                <a:ext uri="{FF2B5EF4-FFF2-40B4-BE49-F238E27FC236}">
                  <a16:creationId xmlns:a16="http://schemas.microsoft.com/office/drawing/2014/main" id="{910EED00-9BDB-4D9F-B962-F6741D8C59E3}"/>
                </a:ext>
              </a:extLst>
            </p:cNvPr>
            <p:cNvSpPr/>
            <p:nvPr/>
          </p:nvSpPr>
          <p:spPr>
            <a:xfrm>
              <a:off x="2378450" y="5121960"/>
              <a:ext cx="758309" cy="30480"/>
            </a:xfrm>
            <a:prstGeom prst="roundRect">
              <a:avLst>
                <a:gd name="adj" fmla="val 298550"/>
              </a:avLst>
            </a:prstGeom>
            <a:solidFill>
              <a:srgbClr val="BBC2DC"/>
            </a:solidFill>
            <a:ln/>
          </p:spPr>
        </p:sp>
        <p:sp>
          <p:nvSpPr>
            <p:cNvPr id="92" name="Shape 13">
              <a:extLst>
                <a:ext uri="{FF2B5EF4-FFF2-40B4-BE49-F238E27FC236}">
                  <a16:creationId xmlns:a16="http://schemas.microsoft.com/office/drawing/2014/main" id="{6DCF0A94-8684-4671-8325-0E39F6650DC6}"/>
                </a:ext>
              </a:extLst>
            </p:cNvPr>
            <p:cNvSpPr/>
            <p:nvPr/>
          </p:nvSpPr>
          <p:spPr>
            <a:xfrm>
              <a:off x="1921488" y="4893479"/>
              <a:ext cx="487442" cy="487442"/>
            </a:xfrm>
            <a:prstGeom prst="roundRect">
              <a:avLst>
                <a:gd name="adj" fmla="val 18669"/>
              </a:avLst>
            </a:prstGeom>
            <a:solidFill>
              <a:srgbClr val="D5DCF6"/>
            </a:solidFill>
            <a:ln w="7620">
              <a:solidFill>
                <a:srgbClr val="BBC2DC"/>
              </a:solidFill>
              <a:prstDash val="solid"/>
            </a:ln>
          </p:spPr>
        </p:sp>
        <p:sp>
          <p:nvSpPr>
            <p:cNvPr id="93" name="Text 14">
              <a:extLst>
                <a:ext uri="{FF2B5EF4-FFF2-40B4-BE49-F238E27FC236}">
                  <a16:creationId xmlns:a16="http://schemas.microsoft.com/office/drawing/2014/main" id="{87F7EB59-1DFE-4F35-94A9-196449300D5D}"/>
                </a:ext>
              </a:extLst>
            </p:cNvPr>
            <p:cNvSpPr/>
            <p:nvPr/>
          </p:nvSpPr>
          <p:spPr>
            <a:xfrm>
              <a:off x="2062934" y="4966107"/>
              <a:ext cx="204549" cy="3420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3B3535"/>
                  </a:solidFill>
                  <a:latin typeface="Alexandria Semi Bold" pitchFamily="34" charset="0"/>
                  <a:ea typeface="Alexandria Semi Bold" pitchFamily="34" charset="-122"/>
                  <a:cs typeface="Alexandria Semi Bold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94" name="Text 15">
              <a:extLst>
                <a:ext uri="{FF2B5EF4-FFF2-40B4-BE49-F238E27FC236}">
                  <a16:creationId xmlns:a16="http://schemas.microsoft.com/office/drawing/2014/main" id="{06ED11B4-605C-4FE4-BDC8-BE90A3E63461}"/>
                </a:ext>
              </a:extLst>
            </p:cNvPr>
            <p:cNvSpPr/>
            <p:nvPr/>
          </p:nvSpPr>
          <p:spPr>
            <a:xfrm>
              <a:off x="3356786" y="4866333"/>
              <a:ext cx="2850713" cy="35623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200" dirty="0">
                  <a:solidFill>
                    <a:srgbClr val="3B3535"/>
                  </a:solidFill>
                  <a:latin typeface="+mj-lt"/>
                  <a:ea typeface="Alexandria Semi Bold" pitchFamily="34" charset="-122"/>
                  <a:cs typeface="Alexandria Semi Bold" pitchFamily="34" charset="-120"/>
                </a:rPr>
                <a:t>빠른 추천 필요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95" name="Text 16">
              <a:extLst>
                <a:ext uri="{FF2B5EF4-FFF2-40B4-BE49-F238E27FC236}">
                  <a16:creationId xmlns:a16="http://schemas.microsoft.com/office/drawing/2014/main" id="{C82C9DCD-6967-4B42-833F-236EA65390F5}"/>
                </a:ext>
              </a:extLst>
            </p:cNvPr>
            <p:cNvSpPr/>
            <p:nvPr/>
          </p:nvSpPr>
          <p:spPr>
            <a:xfrm>
              <a:off x="3356786" y="5352465"/>
              <a:ext cx="6110883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제한된 시간 내에 최적의 </a:t>
              </a:r>
              <a:r>
                <a:rPr lang="en-US" sz="1700" dirty="0" err="1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영화를</a:t>
              </a: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 </a:t>
              </a:r>
              <a:r>
                <a:rPr lang="en-US" sz="1700" dirty="0" smtClean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추</a:t>
              </a:r>
              <a:r>
                <a:rPr lang="ko-KR" altLang="en-US" sz="1700" dirty="0" smtClean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천 </a:t>
              </a:r>
              <a:r>
                <a:rPr lang="en-US" sz="1700" dirty="0" err="1" smtClean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해야</a:t>
              </a:r>
              <a:r>
                <a:rPr lang="ko-KR" altLang="en-US" sz="1700" dirty="0" smtClean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함</a:t>
              </a:r>
              <a:r>
                <a:rPr lang="en-US" altLang="ko-KR" sz="1700" dirty="0" smtClean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.</a:t>
              </a:r>
              <a:endParaRPr lang="en-US" sz="17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24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B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endParaRPr lang="ko-KR" altLang="en-US" sz="1600" dirty="0">
                <a:solidFill>
                  <a:srgbClr val="646C79"/>
                </a:solidFill>
                <a:latin typeface="+mj-lt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3007171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419123"/>
              </p:ext>
            </p:extLst>
          </p:nvPr>
        </p:nvGraphicFramePr>
        <p:xfrm>
          <a:off x="539748" y="1320757"/>
          <a:ext cx="872331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문제정의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방법론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역전파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기능설명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결론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개선점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85" name="직사각형 84"/>
          <p:cNvSpPr/>
          <p:nvPr/>
        </p:nvSpPr>
        <p:spPr>
          <a:xfrm>
            <a:off x="6126608" y="1430438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3FE2DC0-1F40-4EF9-A5A5-AE0F73E738B1}"/>
              </a:ext>
            </a:extLst>
          </p:cNvPr>
          <p:cNvSpPr/>
          <p:nvPr/>
        </p:nvSpPr>
        <p:spPr>
          <a:xfrm>
            <a:off x="1948687" y="1320757"/>
            <a:ext cx="3966519" cy="42692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720722-AFFB-40FE-B1D5-38A5FC1523EC}"/>
              </a:ext>
            </a:extLst>
          </p:cNvPr>
          <p:cNvGrpSpPr/>
          <p:nvPr/>
        </p:nvGrpSpPr>
        <p:grpSpPr>
          <a:xfrm>
            <a:off x="2051743" y="1850251"/>
            <a:ext cx="3730242" cy="3220574"/>
            <a:chOff x="2051743" y="1850251"/>
            <a:chExt cx="3730242" cy="3220574"/>
          </a:xfrm>
        </p:grpSpPr>
        <p:sp>
          <p:nvSpPr>
            <p:cNvPr id="82" name="타원 81"/>
            <p:cNvSpPr/>
            <p:nvPr/>
          </p:nvSpPr>
          <p:spPr>
            <a:xfrm>
              <a:off x="2051743" y="1860679"/>
              <a:ext cx="1926484" cy="19264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3855501" y="1850251"/>
              <a:ext cx="1926484" cy="19264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2968706" y="3144341"/>
              <a:ext cx="1926484" cy="19264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67A90C-5020-4207-A4B9-3A386BDFD412}"/>
                </a:ext>
              </a:extLst>
            </p:cNvPr>
            <p:cNvSpPr txBox="1"/>
            <p:nvPr/>
          </p:nvSpPr>
          <p:spPr>
            <a:xfrm>
              <a:off x="2459492" y="262145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비선형적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A3B776-2231-4041-B2C8-86563F748356}"/>
                </a:ext>
              </a:extLst>
            </p:cNvPr>
            <p:cNvSpPr txBox="1"/>
            <p:nvPr/>
          </p:nvSpPr>
          <p:spPr>
            <a:xfrm>
              <a:off x="4264745" y="262882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불규칙적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824FA6-9365-4868-B666-E23D54EBC171}"/>
                </a:ext>
              </a:extLst>
            </p:cNvPr>
            <p:cNvSpPr txBox="1"/>
            <p:nvPr/>
          </p:nvSpPr>
          <p:spPr>
            <a:xfrm>
              <a:off x="3493364" y="391945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2">
                      <a:lumMod val="50000"/>
                    </a:schemeClr>
                  </a:solidFill>
                </a:rPr>
                <a:t>연속</a:t>
              </a:r>
              <a:r>
                <a:rPr lang="ko-KR" altLang="en-US" b="1" dirty="0" smtClean="0">
                  <a:solidFill>
                    <a:schemeClr val="bg2">
                      <a:lumMod val="50000"/>
                    </a:schemeClr>
                  </a:solidFill>
                </a:rPr>
                <a:t>적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692F0D-5991-46A5-B9D3-DF01DDE152B7}"/>
              </a:ext>
            </a:extLst>
          </p:cNvPr>
          <p:cNvSpPr txBox="1"/>
          <p:nvPr/>
        </p:nvSpPr>
        <p:spPr>
          <a:xfrm>
            <a:off x="3221655" y="135577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데이터 특성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8760E-BAC8-499E-B266-B303A9120806}"/>
              </a:ext>
            </a:extLst>
          </p:cNvPr>
          <p:cNvSpPr txBox="1"/>
          <p:nvPr/>
        </p:nvSpPr>
        <p:spPr>
          <a:xfrm>
            <a:off x="7000103" y="1631698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비선형적 </a:t>
            </a:r>
            <a:r>
              <a:rPr lang="en-US" altLang="ko-KR" dirty="0"/>
              <a:t>: </a:t>
            </a:r>
            <a:r>
              <a:rPr lang="ko-KR" altLang="en-US" dirty="0"/>
              <a:t>취향에 따라 </a:t>
            </a:r>
            <a:r>
              <a:rPr lang="ko-KR" altLang="en-US" dirty="0" smtClean="0"/>
              <a:t>시청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64E08-0D3E-4915-8075-6DDA6D46C264}"/>
              </a:ext>
            </a:extLst>
          </p:cNvPr>
          <p:cNvSpPr txBox="1"/>
          <p:nvPr/>
        </p:nvSpPr>
        <p:spPr>
          <a:xfrm>
            <a:off x="7000103" y="2727932"/>
            <a:ext cx="504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불규칙적 </a:t>
            </a:r>
            <a:r>
              <a:rPr lang="en-US" altLang="ko-KR" dirty="0"/>
              <a:t>: </a:t>
            </a:r>
            <a:r>
              <a:rPr lang="ko-KR" altLang="en-US" dirty="0"/>
              <a:t>넘어가는 횟수</a:t>
            </a:r>
            <a:r>
              <a:rPr lang="en-US" altLang="ko-KR" dirty="0"/>
              <a:t>, </a:t>
            </a:r>
            <a:r>
              <a:rPr lang="ko-KR" altLang="en-US" dirty="0"/>
              <a:t>타이밍 알 수 없음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E03AD-5831-483A-807D-CC207AE415DF}"/>
              </a:ext>
            </a:extLst>
          </p:cNvPr>
          <p:cNvSpPr txBox="1"/>
          <p:nvPr/>
        </p:nvSpPr>
        <p:spPr>
          <a:xfrm>
            <a:off x="6998177" y="3710263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연속</a:t>
            </a:r>
            <a:r>
              <a:rPr lang="ko-KR" altLang="en-US" dirty="0" smtClean="0"/>
              <a:t>적 </a:t>
            </a:r>
            <a:r>
              <a:rPr lang="en-US" altLang="ko-KR" dirty="0"/>
              <a:t>: </a:t>
            </a:r>
            <a:r>
              <a:rPr lang="ko-KR" altLang="en-US" dirty="0" smtClean="0"/>
              <a:t>데이터가 연속적이다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0EB82-7C58-465F-8820-CA67A0528A31}"/>
              </a:ext>
            </a:extLst>
          </p:cNvPr>
          <p:cNvSpPr txBox="1"/>
          <p:nvPr/>
        </p:nvSpPr>
        <p:spPr>
          <a:xfrm>
            <a:off x="7379854" y="2109957"/>
            <a:ext cx="310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Linear Regression </a:t>
            </a:r>
            <a:r>
              <a:rPr lang="ko-KR" altLang="en-US" dirty="0"/>
              <a:t>사용 제한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C0F7BDE-F030-4F2A-9F85-A8BBEE82BE15}"/>
              </a:ext>
            </a:extLst>
          </p:cNvPr>
          <p:cNvSpPr txBox="1"/>
          <p:nvPr/>
        </p:nvSpPr>
        <p:spPr>
          <a:xfrm>
            <a:off x="7379854" y="3213317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SARIMA</a:t>
            </a:r>
            <a:r>
              <a:rPr lang="en-US" altLang="ko-KR" dirty="0" smtClean="0"/>
              <a:t> </a:t>
            </a:r>
            <a:r>
              <a:rPr lang="ko-KR" altLang="en-US" dirty="0"/>
              <a:t>사용 제한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DCD6363-BD3F-4B49-BC94-924BDAB96E5A}"/>
              </a:ext>
            </a:extLst>
          </p:cNvPr>
          <p:cNvSpPr txBox="1"/>
          <p:nvPr/>
        </p:nvSpPr>
        <p:spPr>
          <a:xfrm>
            <a:off x="7379854" y="4240586"/>
            <a:ext cx="238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Q-learning </a:t>
            </a:r>
            <a:r>
              <a:rPr lang="ko-KR" altLang="en-US" dirty="0"/>
              <a:t>사용 제한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7E3590-0DA9-47AF-94BD-CC85B8A9A7B4}"/>
              </a:ext>
            </a:extLst>
          </p:cNvPr>
          <p:cNvSpPr txBox="1"/>
          <p:nvPr/>
        </p:nvSpPr>
        <p:spPr>
          <a:xfrm>
            <a:off x="8159265" y="5463425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DQN </a:t>
            </a:r>
            <a:r>
              <a:rPr lang="ko-KR" altLang="en-US" sz="2400" b="1" dirty="0"/>
              <a:t>사용</a:t>
            </a: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7EFF6C60-3AF0-49F0-A7A0-B97F082BDDEA}"/>
              </a:ext>
            </a:extLst>
          </p:cNvPr>
          <p:cNvSpPr/>
          <p:nvPr/>
        </p:nvSpPr>
        <p:spPr>
          <a:xfrm rot="5400000">
            <a:off x="8568262" y="4690817"/>
            <a:ext cx="726278" cy="61166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13161" y="46843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000" dirty="0" smtClean="0">
                <a:solidFill>
                  <a:srgbClr val="646C79"/>
                </a:solidFill>
              </a:rPr>
              <a:t>방법론</a:t>
            </a:r>
            <a:endParaRPr lang="ko-KR" altLang="en-US" sz="2000" dirty="0">
              <a:solidFill>
                <a:srgbClr val="646C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77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5" grpId="0"/>
      <p:bldP spid="66" grpId="0"/>
      <p:bldP spid="67" grpId="0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r>
                <a:rPr lang="en-US" altLang="ko-KR" sz="2000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DQN </a:t>
              </a:r>
              <a:r>
                <a:rPr lang="ko-KR" altLang="en-US" sz="2000" kern="0" dirty="0">
                  <a:ln w="9525">
                    <a:noFill/>
                  </a:ln>
                  <a:solidFill>
                    <a:srgbClr val="646C79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특징</a:t>
              </a: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3575582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688079"/>
              </p:ext>
            </p:extLst>
          </p:nvPr>
        </p:nvGraphicFramePr>
        <p:xfrm>
          <a:off x="539748" y="1320757"/>
          <a:ext cx="872331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문제정의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방법론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역전파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기능설명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결론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개선점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85" name="직사각형 84"/>
          <p:cNvSpPr/>
          <p:nvPr/>
        </p:nvSpPr>
        <p:spPr>
          <a:xfrm>
            <a:off x="6126608" y="1430438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3FE2DC0-1F40-4EF9-A5A5-AE0F73E738B1}"/>
              </a:ext>
            </a:extLst>
          </p:cNvPr>
          <p:cNvSpPr/>
          <p:nvPr/>
        </p:nvSpPr>
        <p:spPr>
          <a:xfrm>
            <a:off x="1942881" y="1083404"/>
            <a:ext cx="9568838" cy="45984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Image 1" descr="preencoded.png">
            <a:extLst>
              <a:ext uri="{FF2B5EF4-FFF2-40B4-BE49-F238E27FC236}">
                <a16:creationId xmlns:a16="http://schemas.microsoft.com/office/drawing/2014/main" id="{3F3EC087-4D7A-4B9F-A887-1F7E17F3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36" y="2711464"/>
            <a:ext cx="494467" cy="494467"/>
          </a:xfrm>
          <a:prstGeom prst="rect">
            <a:avLst/>
          </a:prstGeom>
        </p:spPr>
      </p:pic>
      <p:sp>
        <p:nvSpPr>
          <p:cNvPr id="73" name="Text 1">
            <a:extLst>
              <a:ext uri="{FF2B5EF4-FFF2-40B4-BE49-F238E27FC236}">
                <a16:creationId xmlns:a16="http://schemas.microsoft.com/office/drawing/2014/main" id="{BE636B63-0CDF-4539-BC3A-5D41CF8C5551}"/>
              </a:ext>
            </a:extLst>
          </p:cNvPr>
          <p:cNvSpPr/>
          <p:nvPr/>
        </p:nvSpPr>
        <p:spPr>
          <a:xfrm>
            <a:off x="2353591" y="1850564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상태(State)</a:t>
            </a:r>
            <a:endParaRPr lang="en-US" sz="2000" dirty="0"/>
          </a:p>
        </p:txBody>
      </p:sp>
      <p:sp>
        <p:nvSpPr>
          <p:cNvPr id="74" name="Text 2">
            <a:extLst>
              <a:ext uri="{FF2B5EF4-FFF2-40B4-BE49-F238E27FC236}">
                <a16:creationId xmlns:a16="http://schemas.microsoft.com/office/drawing/2014/main" id="{F894FEE7-EB47-4B08-86B7-7EFAF0EFB5F8}"/>
              </a:ext>
            </a:extLst>
          </p:cNvPr>
          <p:cNvSpPr/>
          <p:nvPr/>
        </p:nvSpPr>
        <p:spPr>
          <a:xfrm>
            <a:off x="2353591" y="2220725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시청 시간, 영화 장르 등 사용자의 현재 상황을 나타내는 입력값입니다.</a:t>
            </a:r>
            <a:endParaRPr lang="en-US" sz="1550" dirty="0"/>
          </a:p>
        </p:txBody>
      </p:sp>
      <p:pic>
        <p:nvPicPr>
          <p:cNvPr id="75" name="Image 2" descr="preencoded.png">
            <a:extLst>
              <a:ext uri="{FF2B5EF4-FFF2-40B4-BE49-F238E27FC236}">
                <a16:creationId xmlns:a16="http://schemas.microsoft.com/office/drawing/2014/main" id="{1F195105-D2FF-4F52-A491-75E30C15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75" y="1240809"/>
            <a:ext cx="494467" cy="494467"/>
          </a:xfrm>
          <a:prstGeom prst="rect">
            <a:avLst/>
          </a:prstGeom>
        </p:spPr>
      </p:pic>
      <p:sp>
        <p:nvSpPr>
          <p:cNvPr id="76" name="Text 3">
            <a:extLst>
              <a:ext uri="{FF2B5EF4-FFF2-40B4-BE49-F238E27FC236}">
                <a16:creationId xmlns:a16="http://schemas.microsoft.com/office/drawing/2014/main" id="{43A189D4-D3B1-42D4-B55E-28402BDA2607}"/>
              </a:ext>
            </a:extLst>
          </p:cNvPr>
          <p:cNvSpPr/>
          <p:nvPr/>
        </p:nvSpPr>
        <p:spPr>
          <a:xfrm>
            <a:off x="2378796" y="3296029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행동(Action)</a:t>
            </a:r>
            <a:endParaRPr lang="en-US" sz="2000" dirty="0"/>
          </a:p>
        </p:txBody>
      </p:sp>
      <p:sp>
        <p:nvSpPr>
          <p:cNvPr id="77" name="Text 4">
            <a:extLst>
              <a:ext uri="{FF2B5EF4-FFF2-40B4-BE49-F238E27FC236}">
                <a16:creationId xmlns:a16="http://schemas.microsoft.com/office/drawing/2014/main" id="{94209061-7CB6-4852-900B-D3012DBA5473}"/>
              </a:ext>
            </a:extLst>
          </p:cNvPr>
          <p:cNvSpPr/>
          <p:nvPr/>
        </p:nvSpPr>
        <p:spPr>
          <a:xfrm>
            <a:off x="2378796" y="3677053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입력값을 바탕으로 특정 장르나 영화를 추천하는 등의 의사 결정을 수행합니다.</a:t>
            </a:r>
            <a:endParaRPr lang="en-US" sz="1550" dirty="0"/>
          </a:p>
        </p:txBody>
      </p:sp>
      <p:pic>
        <p:nvPicPr>
          <p:cNvPr id="78" name="Image 3" descr="preencoded.png">
            <a:extLst>
              <a:ext uri="{FF2B5EF4-FFF2-40B4-BE49-F238E27FC236}">
                <a16:creationId xmlns:a16="http://schemas.microsoft.com/office/drawing/2014/main" id="{07CDD906-125A-446E-AEB4-20C53B6CD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445" y="4108690"/>
            <a:ext cx="494467" cy="494467"/>
          </a:xfrm>
          <a:prstGeom prst="rect">
            <a:avLst/>
          </a:prstGeom>
        </p:spPr>
      </p:pic>
      <p:sp>
        <p:nvSpPr>
          <p:cNvPr id="79" name="Text 5">
            <a:extLst>
              <a:ext uri="{FF2B5EF4-FFF2-40B4-BE49-F238E27FC236}">
                <a16:creationId xmlns:a16="http://schemas.microsoft.com/office/drawing/2014/main" id="{8279DA57-71B2-467D-B3CF-3A9559A53289}"/>
              </a:ext>
            </a:extLst>
          </p:cNvPr>
          <p:cNvSpPr/>
          <p:nvPr/>
        </p:nvSpPr>
        <p:spPr>
          <a:xfrm>
            <a:off x="2383060" y="4652631"/>
            <a:ext cx="2602587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보상(Reward)</a:t>
            </a:r>
            <a:endParaRPr lang="en-US" sz="2000" dirty="0"/>
          </a:p>
        </p:txBody>
      </p:sp>
      <p:sp>
        <p:nvSpPr>
          <p:cNvPr id="80" name="Text 6">
            <a:extLst>
              <a:ext uri="{FF2B5EF4-FFF2-40B4-BE49-F238E27FC236}">
                <a16:creationId xmlns:a16="http://schemas.microsoft.com/office/drawing/2014/main" id="{B728DD39-6D81-4D60-9170-93B2C8764D40}"/>
              </a:ext>
            </a:extLst>
          </p:cNvPr>
          <p:cNvSpPr/>
          <p:nvPr/>
        </p:nvSpPr>
        <p:spPr>
          <a:xfrm>
            <a:off x="2353591" y="5033398"/>
            <a:ext cx="775954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추천된 영화에 대한 사용자의 반응을 바탕으로 시스템의 성능을 평가합니다.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1589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endParaRPr lang="ko-KR" altLang="en-US" sz="1600" b="1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3566367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977893"/>
              </p:ext>
            </p:extLst>
          </p:nvPr>
        </p:nvGraphicFramePr>
        <p:xfrm>
          <a:off x="539748" y="1320757"/>
          <a:ext cx="872331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문제정의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방법론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역전파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기능설명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결론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개선점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85" name="직사각형 84"/>
          <p:cNvSpPr/>
          <p:nvPr/>
        </p:nvSpPr>
        <p:spPr>
          <a:xfrm>
            <a:off x="6126608" y="1430438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13843" y="3731422"/>
                <a:ext cx="29122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843" y="3731422"/>
                <a:ext cx="2912207" cy="276999"/>
              </a:xfrm>
              <a:prstGeom prst="rect">
                <a:avLst/>
              </a:prstGeom>
              <a:blipFill>
                <a:blip r:embed="rId3"/>
                <a:stretch>
                  <a:fillRect l="-1677" r="-230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9A58760E-BAC8-499E-B266-B303A9120806}"/>
              </a:ext>
            </a:extLst>
          </p:cNvPr>
          <p:cNvSpPr txBox="1"/>
          <p:nvPr/>
        </p:nvSpPr>
        <p:spPr>
          <a:xfrm>
            <a:off x="1903758" y="371026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벨만 방정식</a:t>
            </a:r>
            <a:endParaRPr lang="en-US" altLang="ko-KR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C7371C5-92E3-480E-839A-B8539D1C294F}"/>
              </a:ext>
            </a:extLst>
          </p:cNvPr>
          <p:cNvGrpSpPr/>
          <p:nvPr/>
        </p:nvGrpSpPr>
        <p:grpSpPr>
          <a:xfrm>
            <a:off x="6437229" y="4020575"/>
            <a:ext cx="5152559" cy="2133394"/>
            <a:chOff x="758309" y="3209092"/>
            <a:chExt cx="7627382" cy="2848928"/>
          </a:xfrm>
        </p:grpSpPr>
        <p:sp>
          <p:nvSpPr>
            <p:cNvPr id="55" name="Shape 1">
              <a:extLst>
                <a:ext uri="{FF2B5EF4-FFF2-40B4-BE49-F238E27FC236}">
                  <a16:creationId xmlns:a16="http://schemas.microsoft.com/office/drawing/2014/main" id="{E766E37E-325B-4E93-AFFF-E4FFBD0A9AD0}"/>
                </a:ext>
              </a:extLst>
            </p:cNvPr>
            <p:cNvSpPr/>
            <p:nvPr/>
          </p:nvSpPr>
          <p:spPr>
            <a:xfrm>
              <a:off x="758309" y="3209092"/>
              <a:ext cx="7627382" cy="2848928"/>
            </a:xfrm>
            <a:prstGeom prst="roundRect">
              <a:avLst>
                <a:gd name="adj" fmla="val 3194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</p:sp>
        <p:sp>
          <p:nvSpPr>
            <p:cNvPr id="56" name="Shape 2">
              <a:extLst>
                <a:ext uri="{FF2B5EF4-FFF2-40B4-BE49-F238E27FC236}">
                  <a16:creationId xmlns:a16="http://schemas.microsoft.com/office/drawing/2014/main" id="{506E65CD-6874-4811-B1A4-F83B971EBC71}"/>
                </a:ext>
              </a:extLst>
            </p:cNvPr>
            <p:cNvSpPr/>
            <p:nvPr/>
          </p:nvSpPr>
          <p:spPr>
            <a:xfrm>
              <a:off x="765929" y="3216712"/>
              <a:ext cx="7611308" cy="621744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57" name="Text 3">
              <a:extLst>
                <a:ext uri="{FF2B5EF4-FFF2-40B4-BE49-F238E27FC236}">
                  <a16:creationId xmlns:a16="http://schemas.microsoft.com/office/drawing/2014/main" id="{B2370CAF-EDDB-4B45-BBC8-DB8D31588377}"/>
                </a:ext>
              </a:extLst>
            </p:cNvPr>
            <p:cNvSpPr/>
            <p:nvPr/>
          </p:nvSpPr>
          <p:spPr>
            <a:xfrm>
              <a:off x="983575" y="3354229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매개변수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58" name="Text 4">
              <a:extLst>
                <a:ext uri="{FF2B5EF4-FFF2-40B4-BE49-F238E27FC236}">
                  <a16:creationId xmlns:a16="http://schemas.microsoft.com/office/drawing/2014/main" id="{00FCB01D-A88E-4B5D-8C44-78A1D102218B}"/>
                </a:ext>
              </a:extLst>
            </p:cNvPr>
            <p:cNvSpPr/>
            <p:nvPr/>
          </p:nvSpPr>
          <p:spPr>
            <a:xfrm>
              <a:off x="3524131" y="3354229"/>
              <a:ext cx="209597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 smtClean="0">
                  <a:latin typeface="+mj-lt"/>
                </a:rPr>
                <a:t>Q-value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59" name="Text 5">
              <a:extLst>
                <a:ext uri="{FF2B5EF4-FFF2-40B4-BE49-F238E27FC236}">
                  <a16:creationId xmlns:a16="http://schemas.microsoft.com/office/drawing/2014/main" id="{A7CA9843-C806-4620-9628-9707A434C617}"/>
                </a:ext>
              </a:extLst>
            </p:cNvPr>
            <p:cNvSpPr/>
            <p:nvPr/>
          </p:nvSpPr>
          <p:spPr>
            <a:xfrm>
              <a:off x="6060877" y="3354229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ko-KR" altLang="en-US" sz="1700" dirty="0" smtClean="0">
                  <a:latin typeface="+mj-lt"/>
                </a:rPr>
                <a:t>영화 장르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60" name="Shape 6">
              <a:extLst>
                <a:ext uri="{FF2B5EF4-FFF2-40B4-BE49-F238E27FC236}">
                  <a16:creationId xmlns:a16="http://schemas.microsoft.com/office/drawing/2014/main" id="{12F3830B-A6D5-49F3-9E0D-913E536B6DF8}"/>
                </a:ext>
              </a:extLst>
            </p:cNvPr>
            <p:cNvSpPr/>
            <p:nvPr/>
          </p:nvSpPr>
          <p:spPr>
            <a:xfrm>
              <a:off x="765929" y="3838456"/>
              <a:ext cx="7611308" cy="621744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63" name="Text 7">
              <a:extLst>
                <a:ext uri="{FF2B5EF4-FFF2-40B4-BE49-F238E27FC236}">
                  <a16:creationId xmlns:a16="http://schemas.microsoft.com/office/drawing/2014/main" id="{C550177F-82C4-479D-81D9-BA6790D47E15}"/>
                </a:ext>
              </a:extLst>
            </p:cNvPr>
            <p:cNvSpPr/>
            <p:nvPr/>
          </p:nvSpPr>
          <p:spPr>
            <a:xfrm>
              <a:off x="983575" y="3975973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 smtClean="0">
                  <a:solidFill>
                    <a:srgbClr val="3B3535"/>
                  </a:solidFill>
                  <a:latin typeface="+mj-lt"/>
                  <a:ea typeface="Sora Light" pitchFamily="34" charset="-122"/>
                </a:rPr>
                <a:t>5 -&gt; 6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64" name="Text 8">
              <a:extLst>
                <a:ext uri="{FF2B5EF4-FFF2-40B4-BE49-F238E27FC236}">
                  <a16:creationId xmlns:a16="http://schemas.microsoft.com/office/drawing/2014/main" id="{0F644D5A-905D-4941-9E35-CE137B860F13}"/>
                </a:ext>
              </a:extLst>
            </p:cNvPr>
            <p:cNvSpPr/>
            <p:nvPr/>
          </p:nvSpPr>
          <p:spPr>
            <a:xfrm>
              <a:off x="3524131" y="3975973"/>
              <a:ext cx="209597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 smtClean="0">
                  <a:latin typeface="+mj-lt"/>
                </a:rPr>
                <a:t>1.099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65" name="Text 9">
              <a:extLst>
                <a:ext uri="{FF2B5EF4-FFF2-40B4-BE49-F238E27FC236}">
                  <a16:creationId xmlns:a16="http://schemas.microsoft.com/office/drawing/2014/main" id="{1F8B91F0-7FB2-48BB-807B-8ACBC57FEB64}"/>
                </a:ext>
              </a:extLst>
            </p:cNvPr>
            <p:cNvSpPr/>
            <p:nvPr/>
          </p:nvSpPr>
          <p:spPr>
            <a:xfrm>
              <a:off x="6060877" y="3975973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ko-KR" altLang="en-US" sz="1700" dirty="0" smtClean="0">
                  <a:latin typeface="+mj-lt"/>
                </a:rPr>
                <a:t>모험</a:t>
              </a:r>
              <a:r>
                <a:rPr lang="en-US" altLang="ko-KR" sz="1700" dirty="0" smtClean="0">
                  <a:latin typeface="+mj-lt"/>
                </a:rPr>
                <a:t>, </a:t>
              </a:r>
              <a:r>
                <a:rPr lang="ko-KR" altLang="en-US" sz="1700" dirty="0" smtClean="0">
                  <a:latin typeface="+mj-lt"/>
                </a:rPr>
                <a:t>가족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66" name="Shape 10">
              <a:extLst>
                <a:ext uri="{FF2B5EF4-FFF2-40B4-BE49-F238E27FC236}">
                  <a16:creationId xmlns:a16="http://schemas.microsoft.com/office/drawing/2014/main" id="{27E2B74B-3D4C-4BE0-9DCF-6D066C022F70}"/>
                </a:ext>
              </a:extLst>
            </p:cNvPr>
            <p:cNvSpPr/>
            <p:nvPr/>
          </p:nvSpPr>
          <p:spPr>
            <a:xfrm>
              <a:off x="765929" y="4460200"/>
              <a:ext cx="7611308" cy="621744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7" name="Text 11">
              <a:extLst>
                <a:ext uri="{FF2B5EF4-FFF2-40B4-BE49-F238E27FC236}">
                  <a16:creationId xmlns:a16="http://schemas.microsoft.com/office/drawing/2014/main" id="{E6BF88AD-D032-498D-93D4-AE84CD147496}"/>
                </a:ext>
              </a:extLst>
            </p:cNvPr>
            <p:cNvSpPr/>
            <p:nvPr/>
          </p:nvSpPr>
          <p:spPr>
            <a:xfrm>
              <a:off x="983575" y="4597718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 smtClean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6 -&gt; 7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68" name="Text 12">
              <a:extLst>
                <a:ext uri="{FF2B5EF4-FFF2-40B4-BE49-F238E27FC236}">
                  <a16:creationId xmlns:a16="http://schemas.microsoft.com/office/drawing/2014/main" id="{ADE358D5-22DA-4775-B3D4-D8A07A6552DE}"/>
                </a:ext>
              </a:extLst>
            </p:cNvPr>
            <p:cNvSpPr/>
            <p:nvPr/>
          </p:nvSpPr>
          <p:spPr>
            <a:xfrm>
              <a:off x="3524131" y="4597718"/>
              <a:ext cx="209597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 smtClean="0">
                  <a:latin typeface="+mj-lt"/>
                </a:rPr>
                <a:t>0.298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69" name="Text 13">
              <a:extLst>
                <a:ext uri="{FF2B5EF4-FFF2-40B4-BE49-F238E27FC236}">
                  <a16:creationId xmlns:a16="http://schemas.microsoft.com/office/drawing/2014/main" id="{C028081E-B8EE-4BC6-B293-5366AF549F6F}"/>
                </a:ext>
              </a:extLst>
            </p:cNvPr>
            <p:cNvSpPr/>
            <p:nvPr/>
          </p:nvSpPr>
          <p:spPr>
            <a:xfrm>
              <a:off x="6060877" y="4597718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ko-KR" altLang="en-US" sz="1700" dirty="0" smtClean="0">
                  <a:latin typeface="+mj-lt"/>
                </a:rPr>
                <a:t>공포</a:t>
              </a:r>
              <a:r>
                <a:rPr lang="en-US" altLang="ko-KR" sz="1700" dirty="0" smtClean="0">
                  <a:latin typeface="+mj-lt"/>
                </a:rPr>
                <a:t>, </a:t>
              </a:r>
              <a:r>
                <a:rPr lang="ko-KR" altLang="en-US" sz="1700" dirty="0" smtClean="0">
                  <a:latin typeface="+mj-lt"/>
                </a:rPr>
                <a:t>미스터리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70" name="Shape 14">
              <a:extLst>
                <a:ext uri="{FF2B5EF4-FFF2-40B4-BE49-F238E27FC236}">
                  <a16:creationId xmlns:a16="http://schemas.microsoft.com/office/drawing/2014/main" id="{AAE17236-2B28-49BE-82BA-575645E92D87}"/>
                </a:ext>
              </a:extLst>
            </p:cNvPr>
            <p:cNvSpPr/>
            <p:nvPr/>
          </p:nvSpPr>
          <p:spPr>
            <a:xfrm>
              <a:off x="765930" y="5081945"/>
              <a:ext cx="7611307" cy="819108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71" name="Text 15">
              <a:extLst>
                <a:ext uri="{FF2B5EF4-FFF2-40B4-BE49-F238E27FC236}">
                  <a16:creationId xmlns:a16="http://schemas.microsoft.com/office/drawing/2014/main" id="{1F369AE4-2A8D-4665-BA00-3F72893574C7}"/>
                </a:ext>
              </a:extLst>
            </p:cNvPr>
            <p:cNvSpPr/>
            <p:nvPr/>
          </p:nvSpPr>
          <p:spPr>
            <a:xfrm>
              <a:off x="998132" y="5265718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 smtClean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7 -&gt; 8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72" name="Text 16">
              <a:extLst>
                <a:ext uri="{FF2B5EF4-FFF2-40B4-BE49-F238E27FC236}">
                  <a16:creationId xmlns:a16="http://schemas.microsoft.com/office/drawing/2014/main" id="{AB4EBF9E-BDD0-4EAB-B439-D14C723F7278}"/>
                </a:ext>
              </a:extLst>
            </p:cNvPr>
            <p:cNvSpPr/>
            <p:nvPr/>
          </p:nvSpPr>
          <p:spPr>
            <a:xfrm>
              <a:off x="3524131" y="5219461"/>
              <a:ext cx="2095976" cy="53291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 smtClean="0">
                  <a:latin typeface="+mj-lt"/>
                </a:rPr>
                <a:t>1.135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73" name="Text 17">
              <a:extLst>
                <a:ext uri="{FF2B5EF4-FFF2-40B4-BE49-F238E27FC236}">
                  <a16:creationId xmlns:a16="http://schemas.microsoft.com/office/drawing/2014/main" id="{839B5ED4-9898-4402-8A4A-A2D9ED60C37B}"/>
                </a:ext>
              </a:extLst>
            </p:cNvPr>
            <p:cNvSpPr/>
            <p:nvPr/>
          </p:nvSpPr>
          <p:spPr>
            <a:xfrm>
              <a:off x="6060877" y="5219463"/>
              <a:ext cx="2099786" cy="5329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ko-KR" altLang="en-US" sz="1600" dirty="0" smtClean="0">
                  <a:latin typeface="+mj-lt"/>
                </a:rPr>
                <a:t>액션</a:t>
              </a:r>
              <a:r>
                <a:rPr lang="en-US" altLang="ko-KR" sz="1600" dirty="0" smtClean="0">
                  <a:latin typeface="+mj-lt"/>
                </a:rPr>
                <a:t>, </a:t>
              </a:r>
              <a:r>
                <a:rPr lang="ko-KR" altLang="en-US" sz="1600" dirty="0" smtClean="0">
                  <a:latin typeface="+mj-lt"/>
                </a:rPr>
                <a:t>드라마</a:t>
              </a:r>
              <a:endParaRPr lang="en-US" sz="1600" dirty="0">
                <a:latin typeface="+mj-lt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425" y="930042"/>
            <a:ext cx="10191750" cy="27432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885410" y="1629295"/>
            <a:ext cx="2269375" cy="290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885410" y="2164811"/>
            <a:ext cx="2269375" cy="703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95" y="4119795"/>
            <a:ext cx="3832824" cy="2201795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714214" y="39438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000" dirty="0" err="1" smtClean="0">
                <a:solidFill>
                  <a:srgbClr val="646C79"/>
                </a:solidFill>
              </a:rPr>
              <a:t>결과예시</a:t>
            </a:r>
            <a:endParaRPr lang="ko-KR" altLang="en-US" sz="2000" dirty="0">
              <a:solidFill>
                <a:srgbClr val="646C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8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4153534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006046"/>
              </p:ext>
            </p:extLst>
          </p:nvPr>
        </p:nvGraphicFramePr>
        <p:xfrm>
          <a:off x="539748" y="1320757"/>
          <a:ext cx="872331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문제정의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방법론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역전파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기능설명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결론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개선점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85" name="직사각형 84"/>
          <p:cNvSpPr/>
          <p:nvPr/>
        </p:nvSpPr>
        <p:spPr>
          <a:xfrm>
            <a:off x="6126608" y="1430438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C7DA515-953F-4A76-B28C-A8F82BAA56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52" y="3907748"/>
            <a:ext cx="4384266" cy="240512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211ABA-F27C-418A-BFF1-60755A720909}"/>
              </a:ext>
            </a:extLst>
          </p:cNvPr>
          <p:cNvSpPr txBox="1"/>
          <p:nvPr/>
        </p:nvSpPr>
        <p:spPr>
          <a:xfrm>
            <a:off x="8534594" y="351444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</a:rPr>
              <a:t>최적화 전후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601E818-F3F2-4A2E-81C8-462605758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580" y="1027289"/>
            <a:ext cx="3862385" cy="242265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849130" y="2814083"/>
            <a:ext cx="1806285" cy="544186"/>
            <a:chOff x="3849130" y="2814083"/>
            <a:chExt cx="1806285" cy="544186"/>
          </a:xfrm>
        </p:grpSpPr>
        <p:sp>
          <p:nvSpPr>
            <p:cNvPr id="2" name="화살표: 아래로 구부러짐 1">
              <a:extLst>
                <a:ext uri="{FF2B5EF4-FFF2-40B4-BE49-F238E27FC236}">
                  <a16:creationId xmlns:a16="http://schemas.microsoft.com/office/drawing/2014/main" id="{F33C1A7A-AD36-48E3-B1AF-36B7586B6444}"/>
                </a:ext>
              </a:extLst>
            </p:cNvPr>
            <p:cNvSpPr/>
            <p:nvPr/>
          </p:nvSpPr>
          <p:spPr>
            <a:xfrm rot="10800000">
              <a:off x="3849130" y="2814083"/>
              <a:ext cx="1143000" cy="349707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7FF9BE-2409-4C64-886C-46C04BBDFD05}"/>
                </a:ext>
              </a:extLst>
            </p:cNvPr>
            <p:cNvSpPr txBox="1"/>
            <p:nvPr/>
          </p:nvSpPr>
          <p:spPr>
            <a:xfrm>
              <a:off x="4778252" y="298893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</a:rPr>
                <a:t>역전파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7371C5-92E3-480E-839A-B8539D1C294F}"/>
              </a:ext>
            </a:extLst>
          </p:cNvPr>
          <p:cNvGrpSpPr/>
          <p:nvPr/>
        </p:nvGrpSpPr>
        <p:grpSpPr>
          <a:xfrm>
            <a:off x="1608149" y="4099164"/>
            <a:ext cx="5152559" cy="2133394"/>
            <a:chOff x="758309" y="3209092"/>
            <a:chExt cx="7627382" cy="2848928"/>
          </a:xfrm>
        </p:grpSpPr>
        <p:sp>
          <p:nvSpPr>
            <p:cNvPr id="77" name="Shape 1">
              <a:extLst>
                <a:ext uri="{FF2B5EF4-FFF2-40B4-BE49-F238E27FC236}">
                  <a16:creationId xmlns:a16="http://schemas.microsoft.com/office/drawing/2014/main" id="{E766E37E-325B-4E93-AFFF-E4FFBD0A9AD0}"/>
                </a:ext>
              </a:extLst>
            </p:cNvPr>
            <p:cNvSpPr/>
            <p:nvPr/>
          </p:nvSpPr>
          <p:spPr>
            <a:xfrm>
              <a:off x="758309" y="3209092"/>
              <a:ext cx="7627382" cy="2848928"/>
            </a:xfrm>
            <a:prstGeom prst="roundRect">
              <a:avLst>
                <a:gd name="adj" fmla="val 3194"/>
              </a:avLst>
            </a:prstGeom>
            <a:noFill/>
            <a:ln w="7620">
              <a:solidFill>
                <a:srgbClr val="000000">
                  <a:alpha val="8000"/>
                </a:srgbClr>
              </a:solidFill>
              <a:prstDash val="solid"/>
            </a:ln>
          </p:spPr>
        </p:sp>
        <p:sp>
          <p:nvSpPr>
            <p:cNvPr id="78" name="Shape 2">
              <a:extLst>
                <a:ext uri="{FF2B5EF4-FFF2-40B4-BE49-F238E27FC236}">
                  <a16:creationId xmlns:a16="http://schemas.microsoft.com/office/drawing/2014/main" id="{506E65CD-6874-4811-B1A4-F83B971EBC71}"/>
                </a:ext>
              </a:extLst>
            </p:cNvPr>
            <p:cNvSpPr/>
            <p:nvPr/>
          </p:nvSpPr>
          <p:spPr>
            <a:xfrm>
              <a:off x="765929" y="3216712"/>
              <a:ext cx="7611308" cy="621744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</p:sp>
        <p:sp>
          <p:nvSpPr>
            <p:cNvPr id="79" name="Text 3">
              <a:extLst>
                <a:ext uri="{FF2B5EF4-FFF2-40B4-BE49-F238E27FC236}">
                  <a16:creationId xmlns:a16="http://schemas.microsoft.com/office/drawing/2014/main" id="{B2370CAF-EDDB-4B45-BBC8-DB8D31588377}"/>
                </a:ext>
              </a:extLst>
            </p:cNvPr>
            <p:cNvSpPr/>
            <p:nvPr/>
          </p:nvSpPr>
          <p:spPr>
            <a:xfrm>
              <a:off x="983575" y="3354229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매개변수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80" name="Text 4">
              <a:extLst>
                <a:ext uri="{FF2B5EF4-FFF2-40B4-BE49-F238E27FC236}">
                  <a16:creationId xmlns:a16="http://schemas.microsoft.com/office/drawing/2014/main" id="{00FCB01D-A88E-4B5D-8C44-78A1D102218B}"/>
                </a:ext>
              </a:extLst>
            </p:cNvPr>
            <p:cNvSpPr/>
            <p:nvPr/>
          </p:nvSpPr>
          <p:spPr>
            <a:xfrm>
              <a:off x="3524131" y="3354229"/>
              <a:ext cx="209597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최적화 전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81" name="Text 5">
              <a:extLst>
                <a:ext uri="{FF2B5EF4-FFF2-40B4-BE49-F238E27FC236}">
                  <a16:creationId xmlns:a16="http://schemas.microsoft.com/office/drawing/2014/main" id="{A7CA9843-C806-4620-9628-9707A434C617}"/>
                </a:ext>
              </a:extLst>
            </p:cNvPr>
            <p:cNvSpPr/>
            <p:nvPr/>
          </p:nvSpPr>
          <p:spPr>
            <a:xfrm>
              <a:off x="6060877" y="3354229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최적화 후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82" name="Shape 6">
              <a:extLst>
                <a:ext uri="{FF2B5EF4-FFF2-40B4-BE49-F238E27FC236}">
                  <a16:creationId xmlns:a16="http://schemas.microsoft.com/office/drawing/2014/main" id="{12F3830B-A6D5-49F3-9E0D-913E536B6DF8}"/>
                </a:ext>
              </a:extLst>
            </p:cNvPr>
            <p:cNvSpPr/>
            <p:nvPr/>
          </p:nvSpPr>
          <p:spPr>
            <a:xfrm>
              <a:off x="765929" y="3838456"/>
              <a:ext cx="7611308" cy="621744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83" name="Text 7">
              <a:extLst>
                <a:ext uri="{FF2B5EF4-FFF2-40B4-BE49-F238E27FC236}">
                  <a16:creationId xmlns:a16="http://schemas.microsoft.com/office/drawing/2014/main" id="{C550177F-82C4-479D-81D9-BA6790D47E15}"/>
                </a:ext>
              </a:extLst>
            </p:cNvPr>
            <p:cNvSpPr/>
            <p:nvPr/>
          </p:nvSpPr>
          <p:spPr>
            <a:xfrm>
              <a:off x="983575" y="3975973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은닉층 노드 수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84" name="Text 8">
              <a:extLst>
                <a:ext uri="{FF2B5EF4-FFF2-40B4-BE49-F238E27FC236}">
                  <a16:creationId xmlns:a16="http://schemas.microsoft.com/office/drawing/2014/main" id="{0F644D5A-905D-4941-9E35-CE137B860F13}"/>
                </a:ext>
              </a:extLst>
            </p:cNvPr>
            <p:cNvSpPr/>
            <p:nvPr/>
          </p:nvSpPr>
          <p:spPr>
            <a:xfrm>
              <a:off x="3524131" y="3975973"/>
              <a:ext cx="209597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128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86" name="Text 9">
              <a:extLst>
                <a:ext uri="{FF2B5EF4-FFF2-40B4-BE49-F238E27FC236}">
                  <a16:creationId xmlns:a16="http://schemas.microsoft.com/office/drawing/2014/main" id="{1F8B91F0-7FB2-48BB-807B-8ACBC57FEB64}"/>
                </a:ext>
              </a:extLst>
            </p:cNvPr>
            <p:cNvSpPr/>
            <p:nvPr/>
          </p:nvSpPr>
          <p:spPr>
            <a:xfrm>
              <a:off x="6060877" y="3975973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256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87" name="Shape 10">
              <a:extLst>
                <a:ext uri="{FF2B5EF4-FFF2-40B4-BE49-F238E27FC236}">
                  <a16:creationId xmlns:a16="http://schemas.microsoft.com/office/drawing/2014/main" id="{27E2B74B-3D4C-4BE0-9DCF-6D066C022F70}"/>
                </a:ext>
              </a:extLst>
            </p:cNvPr>
            <p:cNvSpPr/>
            <p:nvPr/>
          </p:nvSpPr>
          <p:spPr>
            <a:xfrm>
              <a:off x="765929" y="4460200"/>
              <a:ext cx="7611308" cy="621744"/>
            </a:xfrm>
            <a:prstGeom prst="rect">
              <a:avLst/>
            </a:prstGeom>
            <a:solidFill>
              <a:srgbClr val="FFFFFF">
                <a:alpha val="4000"/>
              </a:srgbClr>
            </a:solidFill>
            <a:ln/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8" name="Text 11">
              <a:extLst>
                <a:ext uri="{FF2B5EF4-FFF2-40B4-BE49-F238E27FC236}">
                  <a16:creationId xmlns:a16="http://schemas.microsoft.com/office/drawing/2014/main" id="{E6BF88AD-D032-498D-93D4-AE84CD147496}"/>
                </a:ext>
              </a:extLst>
            </p:cNvPr>
            <p:cNvSpPr/>
            <p:nvPr/>
          </p:nvSpPr>
          <p:spPr>
            <a:xfrm>
              <a:off x="983575" y="4597718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학습률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89" name="Text 12">
              <a:extLst>
                <a:ext uri="{FF2B5EF4-FFF2-40B4-BE49-F238E27FC236}">
                  <a16:creationId xmlns:a16="http://schemas.microsoft.com/office/drawing/2014/main" id="{ADE358D5-22DA-4775-B3D4-D8A07A6552DE}"/>
                </a:ext>
              </a:extLst>
            </p:cNvPr>
            <p:cNvSpPr/>
            <p:nvPr/>
          </p:nvSpPr>
          <p:spPr>
            <a:xfrm>
              <a:off x="3524131" y="4597718"/>
              <a:ext cx="209597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0.001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90" name="Text 13">
              <a:extLst>
                <a:ext uri="{FF2B5EF4-FFF2-40B4-BE49-F238E27FC236}">
                  <a16:creationId xmlns:a16="http://schemas.microsoft.com/office/drawing/2014/main" id="{C028081E-B8EE-4BC6-B293-5366AF549F6F}"/>
                </a:ext>
              </a:extLst>
            </p:cNvPr>
            <p:cNvSpPr/>
            <p:nvPr/>
          </p:nvSpPr>
          <p:spPr>
            <a:xfrm>
              <a:off x="6060877" y="4597718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0.0038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91" name="Shape 14">
              <a:extLst>
                <a:ext uri="{FF2B5EF4-FFF2-40B4-BE49-F238E27FC236}">
                  <a16:creationId xmlns:a16="http://schemas.microsoft.com/office/drawing/2014/main" id="{AAE17236-2B28-49BE-82BA-575645E92D87}"/>
                </a:ext>
              </a:extLst>
            </p:cNvPr>
            <p:cNvSpPr/>
            <p:nvPr/>
          </p:nvSpPr>
          <p:spPr>
            <a:xfrm>
              <a:off x="765929" y="5081945"/>
              <a:ext cx="7611308" cy="968454"/>
            </a:xfrm>
            <a:prstGeom prst="rect">
              <a:avLst/>
            </a:prstGeom>
            <a:solidFill>
              <a:srgbClr val="000000">
                <a:alpha val="4000"/>
              </a:srgbClr>
            </a:solidFill>
            <a:ln/>
          </p:spPr>
        </p:sp>
        <p:sp>
          <p:nvSpPr>
            <p:cNvPr id="92" name="Text 15">
              <a:extLst>
                <a:ext uri="{FF2B5EF4-FFF2-40B4-BE49-F238E27FC236}">
                  <a16:creationId xmlns:a16="http://schemas.microsoft.com/office/drawing/2014/main" id="{1F369AE4-2A8D-4665-BA00-3F72893574C7}"/>
                </a:ext>
              </a:extLst>
            </p:cNvPr>
            <p:cNvSpPr/>
            <p:nvPr/>
          </p:nvSpPr>
          <p:spPr>
            <a:xfrm>
              <a:off x="983575" y="5219462"/>
              <a:ext cx="209978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탐험률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93" name="Text 16">
              <a:extLst>
                <a:ext uri="{FF2B5EF4-FFF2-40B4-BE49-F238E27FC236}">
                  <a16:creationId xmlns:a16="http://schemas.microsoft.com/office/drawing/2014/main" id="{AB4EBF9E-BDD0-4EAB-B439-D14C723F7278}"/>
                </a:ext>
              </a:extLst>
            </p:cNvPr>
            <p:cNvSpPr/>
            <p:nvPr/>
          </p:nvSpPr>
          <p:spPr>
            <a:xfrm>
              <a:off x="3524131" y="5219462"/>
              <a:ext cx="2095976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7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0.1 (고정)</a:t>
              </a:r>
              <a:endParaRPr lang="en-US" sz="1700" dirty="0">
                <a:latin typeface="+mj-lt"/>
              </a:endParaRPr>
            </a:p>
          </p:txBody>
        </p:sp>
        <p:sp>
          <p:nvSpPr>
            <p:cNvPr id="94" name="Text 17">
              <a:extLst>
                <a:ext uri="{FF2B5EF4-FFF2-40B4-BE49-F238E27FC236}">
                  <a16:creationId xmlns:a16="http://schemas.microsoft.com/office/drawing/2014/main" id="{839B5ED4-9898-4402-8A4A-A2D9ED60C37B}"/>
                </a:ext>
              </a:extLst>
            </p:cNvPr>
            <p:cNvSpPr/>
            <p:nvPr/>
          </p:nvSpPr>
          <p:spPr>
            <a:xfrm>
              <a:off x="6060877" y="5219462"/>
              <a:ext cx="2099786" cy="6934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600" dirty="0">
                  <a:solidFill>
                    <a:srgbClr val="3B3535"/>
                  </a:solidFill>
                  <a:latin typeface="+mj-lt"/>
                  <a:ea typeface="Sora Light" pitchFamily="34" charset="-122"/>
                  <a:cs typeface="Sora Light" pitchFamily="34" charset="-120"/>
                </a:rPr>
                <a:t>1.0에서 시작, 점진적 감소</a:t>
              </a:r>
              <a:endParaRPr lang="en-US" sz="1600" dirty="0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4679" y="3556993"/>
                <a:ext cx="2843086" cy="417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ko-KR" alt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ko-KR" altLang="en-US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ko-KR" altLang="en-US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ko-KR" altLang="en-US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ko-KR" altLang="en-US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679" y="3556993"/>
                <a:ext cx="2843086" cy="417230"/>
              </a:xfrm>
              <a:prstGeom prst="rect">
                <a:avLst/>
              </a:prstGeom>
              <a:blipFill>
                <a:blip r:embed="rId6"/>
                <a:stretch>
                  <a:fillRect l="-1073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GRADIENT DESCENT — A Journey, not a Destination to reach Global Minima. |  by DataMantra | Medium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80" y="1027289"/>
            <a:ext cx="3953581" cy="237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1714214" y="39438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000" dirty="0" smtClean="0">
                <a:solidFill>
                  <a:srgbClr val="646C79"/>
                </a:solidFill>
              </a:rPr>
              <a:t>방법론</a:t>
            </a:r>
            <a:endParaRPr lang="ko-KR" altLang="en-US" sz="2000" dirty="0">
              <a:solidFill>
                <a:srgbClr val="646C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6116" y="169164"/>
            <a:ext cx="11859768" cy="6519672"/>
            <a:chOff x="166116" y="169164"/>
            <a:chExt cx="11859768" cy="6519672"/>
          </a:xfrm>
        </p:grpSpPr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313104EB-6B40-EAB0-156C-047965625EAB}"/>
                </a:ext>
              </a:extLst>
            </p:cNvPr>
            <p:cNvSpPr/>
            <p:nvPr/>
          </p:nvSpPr>
          <p:spPr>
            <a:xfrm>
              <a:off x="166116" y="169164"/>
              <a:ext cx="11859768" cy="6519672"/>
            </a:xfrm>
            <a:prstGeom prst="roundRect">
              <a:avLst>
                <a:gd name="adj" fmla="val 3484"/>
              </a:avLst>
            </a:prstGeom>
            <a:solidFill>
              <a:srgbClr val="646C79"/>
            </a:solidFill>
            <a:ln>
              <a:noFill/>
            </a:ln>
            <a:effectLst>
              <a:outerShdw blurRad="2286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5">
              <a:extLst>
                <a:ext uri="{FF2B5EF4-FFF2-40B4-BE49-F238E27FC236}">
                  <a16:creationId xmlns:a16="http://schemas.microsoft.com/office/drawing/2014/main" id="{FE48B50B-F229-12E5-2CEA-0361300EEF8E}"/>
                </a:ext>
              </a:extLst>
            </p:cNvPr>
            <p:cNvSpPr/>
            <p:nvPr/>
          </p:nvSpPr>
          <p:spPr>
            <a:xfrm>
              <a:off x="1428716" y="169164"/>
              <a:ext cx="10597168" cy="6519672"/>
            </a:xfrm>
            <a:prstGeom prst="roundRect">
              <a:avLst>
                <a:gd name="adj" fmla="val 3446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52000" rtlCol="0" anchor="t"/>
            <a:lstStyle/>
            <a:p>
              <a:pPr latinLnBrk="0">
                <a:defRPr/>
              </a:pPr>
              <a:endParaRPr lang="ko-KR" altLang="en-US" sz="1600" dirty="0">
                <a:solidFill>
                  <a:srgbClr val="646C79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1ACA285-ED2A-8EF9-ADFD-66614EB44FB4}"/>
                </a:ext>
              </a:extLst>
            </p:cNvPr>
            <p:cNvGrpSpPr/>
            <p:nvPr/>
          </p:nvGrpSpPr>
          <p:grpSpPr>
            <a:xfrm>
              <a:off x="613268" y="517610"/>
              <a:ext cx="323769" cy="323769"/>
              <a:chOff x="1593332" y="2172798"/>
              <a:chExt cx="1083168" cy="1083168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29E0346-731A-54AC-134A-B41860C584E2}"/>
                  </a:ext>
                </a:extLst>
              </p:cNvPr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84FD6145-2060-6080-A0C6-3DD3CF94E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</p:grpSp>
      <p:sp>
        <p:nvSpPr>
          <p:cNvPr id="62" name="모서리가 둥근 직사각형 4">
            <a:extLst>
              <a:ext uri="{FF2B5EF4-FFF2-40B4-BE49-F238E27FC236}">
                <a16:creationId xmlns:a16="http://schemas.microsoft.com/office/drawing/2014/main" id="{958D517B-B829-8389-7452-D020801C68B2}"/>
              </a:ext>
            </a:extLst>
          </p:cNvPr>
          <p:cNvSpPr/>
          <p:nvPr/>
        </p:nvSpPr>
        <p:spPr>
          <a:xfrm>
            <a:off x="166117" y="4696894"/>
            <a:ext cx="1262599" cy="47199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6D7E0EF-9A47-79DA-7C6E-A4EBF078C7EC}"/>
              </a:ext>
            </a:extLst>
          </p:cNvPr>
          <p:cNvGrpSpPr/>
          <p:nvPr/>
        </p:nvGrpSpPr>
        <p:grpSpPr>
          <a:xfrm>
            <a:off x="345549" y="1554491"/>
            <a:ext cx="176601" cy="4522033"/>
            <a:chOff x="374124" y="1554491"/>
            <a:chExt cx="176601" cy="4522033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E4884E78-489B-6929-83D4-2A53D84E1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5" y="3163791"/>
              <a:ext cx="117118" cy="15456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3">
              <a:extLst>
                <a:ext uri="{FF2B5EF4-FFF2-40B4-BE49-F238E27FC236}">
                  <a16:creationId xmlns:a16="http://schemas.microsoft.com/office/drawing/2014/main" id="{A1C0A4B4-47CE-7A17-F13F-CD9F897A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24" y="2620717"/>
              <a:ext cx="176601" cy="154561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말풍선: 타원형 30">
              <a:extLst>
                <a:ext uri="{FF2B5EF4-FFF2-40B4-BE49-F238E27FC236}">
                  <a16:creationId xmlns:a16="http://schemas.microsoft.com/office/drawing/2014/main" id="{7429D2E7-18D5-2693-4C7E-99F5E9C1859A}"/>
                </a:ext>
              </a:extLst>
            </p:cNvPr>
            <p:cNvSpPr/>
            <p:nvPr/>
          </p:nvSpPr>
          <p:spPr>
            <a:xfrm>
              <a:off x="393550" y="2097418"/>
              <a:ext cx="137748" cy="134786"/>
            </a:xfrm>
            <a:prstGeom prst="wedgeEllipseCallout">
              <a:avLst>
                <a:gd name="adj1" fmla="val -41938"/>
                <a:gd name="adj2" fmla="val 57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하트 31">
              <a:extLst>
                <a:ext uri="{FF2B5EF4-FFF2-40B4-BE49-F238E27FC236}">
                  <a16:creationId xmlns:a16="http://schemas.microsoft.com/office/drawing/2014/main" id="{1963B878-16C5-4A9A-F7A0-65FCDB06D3E9}"/>
                </a:ext>
              </a:extLst>
            </p:cNvPr>
            <p:cNvSpPr/>
            <p:nvPr/>
          </p:nvSpPr>
          <p:spPr>
            <a:xfrm>
              <a:off x="385217" y="1554491"/>
              <a:ext cx="154414" cy="154414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AA9B7930-6009-366B-307F-363A9D28CB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8290" y="3706864"/>
              <a:ext cx="168268" cy="193407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5303F049-2C74-5F62-C2A9-B16B3E3BC4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B243700E-1F0B-B572-5C1E-E0434EC87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3ACCEFE-1A26-7E49-34EB-15B457435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735B1B3-92E1-40E5-9CDB-0679C60CF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자유형 32">
              <a:extLst>
                <a:ext uri="{FF2B5EF4-FFF2-40B4-BE49-F238E27FC236}">
                  <a16:creationId xmlns:a16="http://schemas.microsoft.com/office/drawing/2014/main" id="{AD7D84ED-CFBE-E306-7303-1102A28C3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46" y="5385160"/>
              <a:ext cx="140756" cy="140756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36">
              <a:extLst>
                <a:ext uri="{FF2B5EF4-FFF2-40B4-BE49-F238E27FC236}">
                  <a16:creationId xmlns:a16="http://schemas.microsoft.com/office/drawing/2014/main" id="{8047A42D-58BF-C53F-2D90-7ECB1C38D9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0" y="4288784"/>
              <a:ext cx="75149" cy="194135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3C9DABFC-CB72-80F6-24A5-02F5A2D7C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8">
                <a:extLst>
                  <a:ext uri="{FF2B5EF4-FFF2-40B4-BE49-F238E27FC236}">
                    <a16:creationId xmlns:a16="http://schemas.microsoft.com/office/drawing/2014/main" id="{571E4420-BA56-F733-A1C1-EF87FEAB2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9">
                <a:extLst>
                  <a:ext uri="{FF2B5EF4-FFF2-40B4-BE49-F238E27FC236}">
                    <a16:creationId xmlns:a16="http://schemas.microsoft.com/office/drawing/2014/main" id="{1CEE5C24-FE6D-8B74-A369-67AFFEDD6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40">
                <a:extLst>
                  <a:ext uri="{FF2B5EF4-FFF2-40B4-BE49-F238E27FC236}">
                    <a16:creationId xmlns:a16="http://schemas.microsoft.com/office/drawing/2014/main" id="{59368D5F-D73B-34E9-6B3C-7B3EA118A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AC613151-160A-5A8B-6544-3B8FFDF15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BC88EA8-30EC-BBC2-47E0-980D37D2755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91809" y="4871432"/>
              <a:ext cx="141230" cy="125215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6" name="Group 23">
              <a:extLst>
                <a:ext uri="{FF2B5EF4-FFF2-40B4-BE49-F238E27FC236}">
                  <a16:creationId xmlns:a16="http://schemas.microsoft.com/office/drawing/2014/main" id="{835AC133-5D15-7A5C-B97E-7794EAE9198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124" y="5914426"/>
              <a:ext cx="176601" cy="162098"/>
              <a:chOff x="2577" y="1104"/>
              <a:chExt cx="414" cy="380"/>
            </a:xfrm>
            <a:solidFill>
              <a:schemeClr val="bg1"/>
            </a:solidFill>
          </p:grpSpPr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2315D55B-DCBD-7852-0810-F85B46B2B2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868E5C9E-5200-660D-0CFF-7C8A1B1A7A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995592CF-E89A-3619-1C09-8E5F7ABB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3C0D42BC-DE9F-ACAA-F372-57A5F3FF9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9FBC2502-43F8-A4BE-AC0B-C20BDD6E9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8BA53E6-44B2-71A6-682D-78FDA98D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310218"/>
              </p:ext>
            </p:extLst>
          </p:nvPr>
        </p:nvGraphicFramePr>
        <p:xfrm>
          <a:off x="539748" y="1320757"/>
          <a:ext cx="872331" cy="499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문제정의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해결방안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문제점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bg1"/>
                          </a:solidFill>
                        </a:rPr>
                        <a:t>방법론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/>
                          </a:solidFill>
                        </a:rPr>
                        <a:t>DQN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역전파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638224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bg1"/>
                          </a:solidFill>
                        </a:rPr>
                        <a:t>기능설명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998781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결론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24605"/>
                  </a:ext>
                </a:extLst>
              </a:tr>
              <a:tr h="554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</a:rPr>
                        <a:t>개선점</a:t>
                      </a:r>
                      <a:endParaRPr lang="ko-KR" alt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710054"/>
                  </a:ext>
                </a:extLst>
              </a:tr>
            </a:tbl>
          </a:graphicData>
        </a:graphic>
      </p:graphicFrame>
      <p:sp>
        <p:nvSpPr>
          <p:cNvPr id="85" name="직사각형 84"/>
          <p:cNvSpPr/>
          <p:nvPr/>
        </p:nvSpPr>
        <p:spPr>
          <a:xfrm>
            <a:off x="6126608" y="1430438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C5B9D7-CFD5-4182-BDA1-5873853657F8}"/>
              </a:ext>
            </a:extLst>
          </p:cNvPr>
          <p:cNvSpPr txBox="1"/>
          <p:nvPr/>
        </p:nvSpPr>
        <p:spPr>
          <a:xfrm>
            <a:off x="2194972" y="1447032"/>
            <a:ext cx="195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퍼스널 컬러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4605616" y="1693102"/>
            <a:ext cx="56444" cy="42718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17998" y="2527473"/>
            <a:ext cx="1433689" cy="1443283"/>
          </a:xfrm>
          <a:prstGeom prst="roundRect">
            <a:avLst/>
          </a:prstGeom>
          <a:solidFill>
            <a:srgbClr val="EB21E1"/>
          </a:solidFill>
          <a:ln>
            <a:solidFill>
              <a:srgbClr val="D632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C5B9D7-CFD5-4182-BDA1-5873853657F8}"/>
              </a:ext>
            </a:extLst>
          </p:cNvPr>
          <p:cNvSpPr txBox="1"/>
          <p:nvPr/>
        </p:nvSpPr>
        <p:spPr>
          <a:xfrm>
            <a:off x="2610327" y="4257334"/>
            <a:ext cx="1049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#</a:t>
            </a:r>
            <a:r>
              <a:rPr lang="en-US" altLang="ko-KR" dirty="0" smtClean="0"/>
              <a:t>ff5f6d</a:t>
            </a:r>
            <a:endParaRPr lang="en-US" alt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739" y="1933330"/>
            <a:ext cx="2830250" cy="407485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4C5B9D7-CFD5-4182-BDA1-5873853657F8}"/>
              </a:ext>
            </a:extLst>
          </p:cNvPr>
          <p:cNvSpPr txBox="1"/>
          <p:nvPr/>
        </p:nvSpPr>
        <p:spPr>
          <a:xfrm>
            <a:off x="6012417" y="1382596"/>
            <a:ext cx="195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숏츠</a:t>
            </a:r>
            <a:endParaRPr lang="en-US" altLang="ko-KR" dirty="0"/>
          </a:p>
        </p:txBody>
      </p:sp>
      <p:sp>
        <p:nvSpPr>
          <p:cNvPr id="55" name="직사각형 54"/>
          <p:cNvSpPr/>
          <p:nvPr/>
        </p:nvSpPr>
        <p:spPr>
          <a:xfrm>
            <a:off x="8530592" y="1658330"/>
            <a:ext cx="56444" cy="42718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C5B9D7-CFD5-4182-BDA1-5873853657F8}"/>
              </a:ext>
            </a:extLst>
          </p:cNvPr>
          <p:cNvSpPr txBox="1"/>
          <p:nvPr/>
        </p:nvSpPr>
        <p:spPr>
          <a:xfrm>
            <a:off x="9814331" y="1442788"/>
            <a:ext cx="195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댓글</a:t>
            </a:r>
            <a:endParaRPr lang="en-US" altLang="ko-KR" dirty="0"/>
          </a:p>
        </p:txBody>
      </p:sp>
      <p:sp>
        <p:nvSpPr>
          <p:cNvPr id="57" name="직사각형 56"/>
          <p:cNvSpPr/>
          <p:nvPr/>
        </p:nvSpPr>
        <p:spPr>
          <a:xfrm>
            <a:off x="1613161" y="46843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ko-KR" altLang="en-US" sz="2000" dirty="0" err="1" smtClean="0">
                <a:solidFill>
                  <a:srgbClr val="646C79"/>
                </a:solidFill>
              </a:rPr>
              <a:t>기능설명</a:t>
            </a:r>
            <a:endParaRPr lang="ko-KR" altLang="en-US" sz="2000" dirty="0">
              <a:solidFill>
                <a:srgbClr val="646C79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589" y="1964687"/>
            <a:ext cx="2298885" cy="404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365</Words>
  <Application>Microsoft Office PowerPoint</Application>
  <PresentationFormat>와이드스크린</PresentationFormat>
  <Paragraphs>172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Alexandria Semi Bold</vt:lpstr>
      <vt:lpstr>Sora Light</vt:lpstr>
      <vt:lpstr>Tmon몬소리 Black</vt:lpstr>
      <vt:lpstr>맑은 고딕</vt:lpstr>
      <vt:lpstr>Arial</vt:lpstr>
      <vt:lpstr>Cambria Math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SSAFY</cp:lastModifiedBy>
  <cp:revision>43</cp:revision>
  <dcterms:created xsi:type="dcterms:W3CDTF">2023-06-20T03:13:13Z</dcterms:created>
  <dcterms:modified xsi:type="dcterms:W3CDTF">2024-11-26T07:10:06Z</dcterms:modified>
</cp:coreProperties>
</file>